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257" r:id="rId3"/>
    <p:sldId id="258" r:id="rId4"/>
    <p:sldId id="406" r:id="rId5"/>
    <p:sldId id="376" r:id="rId6"/>
    <p:sldId id="395" r:id="rId7"/>
    <p:sldId id="404" r:id="rId8"/>
    <p:sldId id="361" r:id="rId9"/>
    <p:sldId id="386" r:id="rId10"/>
    <p:sldId id="405" r:id="rId11"/>
    <p:sldId id="387" r:id="rId12"/>
    <p:sldId id="399" r:id="rId13"/>
    <p:sldId id="392" r:id="rId14"/>
    <p:sldId id="402" r:id="rId15"/>
    <p:sldId id="403" r:id="rId16"/>
    <p:sldId id="398" r:id="rId17"/>
    <p:sldId id="400" r:id="rId18"/>
    <p:sldId id="378" r:id="rId19"/>
    <p:sldId id="342" r:id="rId20"/>
    <p:sldId id="385" r:id="rId21"/>
    <p:sldId id="377" r:id="rId22"/>
    <p:sldId id="340" r:id="rId23"/>
    <p:sldId id="401" r:id="rId24"/>
    <p:sldId id="364" r:id="rId25"/>
    <p:sldId id="358" r:id="rId26"/>
    <p:sldId id="365" r:id="rId27"/>
    <p:sldId id="355" r:id="rId28"/>
    <p:sldId id="374" r:id="rId29"/>
    <p:sldId id="348" r:id="rId30"/>
    <p:sldId id="356" r:id="rId31"/>
    <p:sldId id="259" r:id="rId32"/>
    <p:sldId id="284" r:id="rId33"/>
    <p:sldId id="299" r:id="rId34"/>
    <p:sldId id="359" r:id="rId35"/>
    <p:sldId id="27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497"/>
    <a:srgbClr val="26BCC2"/>
    <a:srgbClr val="6600CC"/>
    <a:srgbClr val="EAEAEA"/>
    <a:srgbClr val="F8F8F8"/>
    <a:srgbClr val="26A8C2"/>
    <a:srgbClr val="26C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86387" autoAdjust="0"/>
  </p:normalViewPr>
  <p:slideViewPr>
    <p:cSldViewPr snapToGrid="0">
      <p:cViewPr varScale="1">
        <p:scale>
          <a:sx n="59" d="100"/>
          <a:sy n="59" d="100"/>
        </p:scale>
        <p:origin x="158" y="53"/>
      </p:cViewPr>
      <p:guideLst/>
    </p:cSldViewPr>
  </p:slideViewPr>
  <p:outlineViewPr>
    <p:cViewPr>
      <p:scale>
        <a:sx n="33" d="100"/>
        <a:sy n="33" d="100"/>
      </p:scale>
      <p:origin x="0" y="-8564"/>
    </p:cViewPr>
  </p:outlineViewPr>
  <p:notesTextViewPr>
    <p:cViewPr>
      <p:scale>
        <a:sx n="1" d="1"/>
        <a:sy n="1" d="1"/>
      </p:scale>
      <p:origin x="0" y="0"/>
    </p:cViewPr>
  </p:notesTextViewPr>
  <p:sorterViewPr>
    <p:cViewPr>
      <p:scale>
        <a:sx n="100" d="100"/>
        <a:sy n="100" d="100"/>
      </p:scale>
      <p:origin x="0" y="-4048"/>
    </p:cViewPr>
  </p:sorterViewPr>
  <p:notesViewPr>
    <p:cSldViewPr snapToGrid="0">
      <p:cViewPr varScale="1">
        <p:scale>
          <a:sx n="44" d="100"/>
          <a:sy n="44" d="100"/>
        </p:scale>
        <p:origin x="2064"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168FAD-13A1-4000-B759-42F78FD28A4D}" type="datetimeFigureOut">
              <a:rPr lang="en-US" smtClean="0"/>
              <a:t>5/11/2021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D19D5E-EEFE-42EE-B4FE-7F08D0DF0ADE}" type="slidenum">
              <a:rPr lang="en-US" smtClean="0"/>
              <a:t>‹#›</a:t>
            </a:fld>
            <a:endParaRPr lang="en-US" dirty="0"/>
          </a:p>
        </p:txBody>
      </p:sp>
    </p:spTree>
    <p:extLst>
      <p:ext uri="{BB962C8B-B14F-4D97-AF65-F5344CB8AC3E}">
        <p14:creationId xmlns:p14="http://schemas.microsoft.com/office/powerpoint/2010/main" val="3927060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a:t>
            </a:fld>
            <a:endParaRPr lang="en-US" dirty="0"/>
          </a:p>
        </p:txBody>
      </p:sp>
    </p:spTree>
    <p:extLst>
      <p:ext uri="{BB962C8B-B14F-4D97-AF65-F5344CB8AC3E}">
        <p14:creationId xmlns:p14="http://schemas.microsoft.com/office/powerpoint/2010/main" val="277702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31</a:t>
            </a:fld>
            <a:endParaRPr lang="en-US" dirty="0"/>
          </a:p>
        </p:txBody>
      </p:sp>
    </p:spTree>
    <p:extLst>
      <p:ext uri="{BB962C8B-B14F-4D97-AF65-F5344CB8AC3E}">
        <p14:creationId xmlns:p14="http://schemas.microsoft.com/office/powerpoint/2010/main" val="21765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32</a:t>
            </a:fld>
            <a:endParaRPr lang="en-US" dirty="0"/>
          </a:p>
        </p:txBody>
      </p:sp>
    </p:spTree>
    <p:extLst>
      <p:ext uri="{BB962C8B-B14F-4D97-AF65-F5344CB8AC3E}">
        <p14:creationId xmlns:p14="http://schemas.microsoft.com/office/powerpoint/2010/main" val="212422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19D5E-EEFE-42EE-B4FE-7F08D0DF0ADE}" type="slidenum">
              <a:rPr lang="en-US" smtClean="0"/>
              <a:t>33</a:t>
            </a:fld>
            <a:endParaRPr lang="en-US" dirty="0"/>
          </a:p>
        </p:txBody>
      </p:sp>
    </p:spTree>
    <p:extLst>
      <p:ext uri="{BB962C8B-B14F-4D97-AF65-F5344CB8AC3E}">
        <p14:creationId xmlns:p14="http://schemas.microsoft.com/office/powerpoint/2010/main" val="175707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34</a:t>
            </a:fld>
            <a:endParaRPr lang="en-US" dirty="0"/>
          </a:p>
        </p:txBody>
      </p:sp>
    </p:spTree>
    <p:extLst>
      <p:ext uri="{BB962C8B-B14F-4D97-AF65-F5344CB8AC3E}">
        <p14:creationId xmlns:p14="http://schemas.microsoft.com/office/powerpoint/2010/main" val="68609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35</a:t>
            </a:fld>
            <a:endParaRPr lang="en-US" dirty="0"/>
          </a:p>
        </p:txBody>
      </p:sp>
    </p:spTree>
    <p:extLst>
      <p:ext uri="{BB962C8B-B14F-4D97-AF65-F5344CB8AC3E}">
        <p14:creationId xmlns:p14="http://schemas.microsoft.com/office/powerpoint/2010/main" val="29943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a:t>
            </a:fld>
            <a:endParaRPr lang="en-US" dirty="0"/>
          </a:p>
        </p:txBody>
      </p:sp>
    </p:spTree>
    <p:extLst>
      <p:ext uri="{BB962C8B-B14F-4D97-AF65-F5344CB8AC3E}">
        <p14:creationId xmlns:p14="http://schemas.microsoft.com/office/powerpoint/2010/main" val="125936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3</a:t>
            </a:fld>
            <a:endParaRPr lang="en-US" dirty="0"/>
          </a:p>
        </p:txBody>
      </p:sp>
    </p:spTree>
    <p:extLst>
      <p:ext uri="{BB962C8B-B14F-4D97-AF65-F5344CB8AC3E}">
        <p14:creationId xmlns:p14="http://schemas.microsoft.com/office/powerpoint/2010/main" val="65193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4</a:t>
            </a:fld>
            <a:endParaRPr lang="en-US" dirty="0"/>
          </a:p>
        </p:txBody>
      </p:sp>
    </p:spTree>
    <p:extLst>
      <p:ext uri="{BB962C8B-B14F-4D97-AF65-F5344CB8AC3E}">
        <p14:creationId xmlns:p14="http://schemas.microsoft.com/office/powerpoint/2010/main" val="97080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5</a:t>
            </a:fld>
            <a:endParaRPr lang="en-US" dirty="0"/>
          </a:p>
        </p:txBody>
      </p:sp>
    </p:spTree>
    <p:extLst>
      <p:ext uri="{BB962C8B-B14F-4D97-AF65-F5344CB8AC3E}">
        <p14:creationId xmlns:p14="http://schemas.microsoft.com/office/powerpoint/2010/main" val="49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13</a:t>
            </a:fld>
            <a:endParaRPr lang="en-US" dirty="0"/>
          </a:p>
        </p:txBody>
      </p:sp>
    </p:spTree>
    <p:extLst>
      <p:ext uri="{BB962C8B-B14F-4D97-AF65-F5344CB8AC3E}">
        <p14:creationId xmlns:p14="http://schemas.microsoft.com/office/powerpoint/2010/main" val="307755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16</a:t>
            </a:fld>
            <a:endParaRPr lang="en-US" dirty="0"/>
          </a:p>
        </p:txBody>
      </p:sp>
    </p:spTree>
    <p:extLst>
      <p:ext uri="{BB962C8B-B14F-4D97-AF65-F5344CB8AC3E}">
        <p14:creationId xmlns:p14="http://schemas.microsoft.com/office/powerpoint/2010/main" val="247162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19D5E-EEFE-42EE-B4FE-7F08D0DF0ADE}" type="slidenum">
              <a:rPr lang="en-US" smtClean="0"/>
              <a:t>25</a:t>
            </a:fld>
            <a:endParaRPr lang="en-US" dirty="0"/>
          </a:p>
        </p:txBody>
      </p:sp>
    </p:spTree>
    <p:extLst>
      <p:ext uri="{BB962C8B-B14F-4D97-AF65-F5344CB8AC3E}">
        <p14:creationId xmlns:p14="http://schemas.microsoft.com/office/powerpoint/2010/main" val="167392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5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8A594B-09B4-4B0A-9CDA-43C7FEDE7580}"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1151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1B9C8-37BC-435D-890E-5B5C40667008}"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60333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EA7C6A-D427-4C13-8B1F-23445ED1B30D}"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9936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1A0546-B5ED-47D9-BFE4-7FCA8EB5A9BD}"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169783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9E5FC-7DCA-4E97-B4CC-21248B95C46E}"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6919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83CFE-DCE2-4BAA-B366-1AED4851D40A}"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8265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54EF81-1C43-4AFD-8AC0-96A6CF5D9EE1}"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481453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F429A8-A1DC-4399-829C-6DD5B6B45F17}"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3810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383B3-00E5-40A9-8FFA-C570DC2EB017}"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41196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E3F201-4531-49F6-99EE-076516E188F4}" type="datetime1">
              <a:rPr lang="en-US" smtClean="0"/>
              <a:t>5/11/2021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63594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A53CA9-AB5F-4C19-96A4-0B99AD173626}"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9865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451010-16D1-4DEB-8C59-042AA371AC0F}" type="datetime1">
              <a:rPr lang="en-US" smtClean="0"/>
              <a:t>5/11/2021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6984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0E26B7-2765-485A-BCA7-57493B2CC617}" type="datetime1">
              <a:rPr lang="en-US" smtClean="0"/>
              <a:t>5/11/2021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1937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259F1-E4E0-4D12-94EB-D2F7004FF9CE}" type="datetime1">
              <a:rPr lang="en-US" smtClean="0"/>
              <a:t>5/11/2021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56875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8169C7-45A3-4CBE-859F-211AFB49C956}"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383503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3BEC4D-49B4-44C3-BE58-6309517880B1}" type="datetime1">
              <a:rPr lang="en-US" smtClean="0"/>
              <a:t>5/11/2021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7FE806-1C63-4ECA-B0B7-914BA92DD0D1}" type="slidenum">
              <a:rPr lang="en-US" smtClean="0"/>
              <a:t>‹#›</a:t>
            </a:fld>
            <a:endParaRPr lang="en-US" dirty="0"/>
          </a:p>
        </p:txBody>
      </p:sp>
    </p:spTree>
    <p:extLst>
      <p:ext uri="{BB962C8B-B14F-4D97-AF65-F5344CB8AC3E}">
        <p14:creationId xmlns:p14="http://schemas.microsoft.com/office/powerpoint/2010/main" val="220422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3EE118-DF0E-48E8-87B8-6A90E5683084}" type="datetime1">
              <a:rPr lang="en-US" smtClean="0"/>
              <a:t>5/11/2021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D7FE806-1C63-4ECA-B0B7-914BA92DD0D1}" type="slidenum">
              <a:rPr lang="en-US" smtClean="0"/>
              <a:t>‹#›</a:t>
            </a:fld>
            <a:endParaRPr lang="en-US" dirty="0"/>
          </a:p>
        </p:txBody>
      </p:sp>
    </p:spTree>
    <p:extLst>
      <p:ext uri="{BB962C8B-B14F-4D97-AF65-F5344CB8AC3E}">
        <p14:creationId xmlns:p14="http://schemas.microsoft.com/office/powerpoint/2010/main" val="167988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nk.zixcentral.com/u/629a0970/zMqBGKyj6xGra9-y9e_1Kg?u=https://www.youtube.com/watch?v%3DVmRqxw_xWO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N5mpV1GO6s"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surveymonkey.com/r/R392Y3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rtAbility@ahci.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7.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majors@bcbh.org"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c-systemofcare.org/traini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Y4rLQJRAcM&amp;list=PL6lF8gWeCfKyHgu4A5RKl1SX7kH2BJrC-&amp;index=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SOCwebmaster@ahci.org" TargetMode="External"/><Relationship Id="rId4" Type="http://schemas.openxmlformats.org/officeDocument/2006/relationships/hyperlink" Target="http://www.bc-systemofcar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agriculture.pa.gov/Food_Security/Pages/Resources.aspx" TargetMode="External"/><Relationship Id="rId7" Type="http://schemas.openxmlformats.org/officeDocument/2006/relationships/hyperlink" Target="https://www.pa.gov/guides/responding-to-covid-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ema.maps.arcgis.com/apps/webappviewer/index.html?id=1a4c139769d646839e1549bcb6a668f1" TargetMode="External"/><Relationship Id="rId5" Type="http://schemas.openxmlformats.org/officeDocument/2006/relationships/hyperlink" Target="https://www.pa.gov/guides/unemployment-benefits/" TargetMode="External"/><Relationship Id="rId4" Type="http://schemas.openxmlformats.org/officeDocument/2006/relationships/hyperlink" Target="https://www.pa.gov/guides/mental-healt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cc01.safelinks.protection.outlook.com/?url=https://u7061146.ct.sendgrid.net/ls/click?upn%3DTeZUXWpUv-2B6TCY38pVLo9gZAlSZj0NxzkXWlczIEGU-2BP-2FADF2fGSkhrvA8DSMBnFvxJk_KZT7OjZ-2B8mnM8VxXGWXmJPmyQdDzyzm5ZSkyxCmJLLHNSMUvwtSCoj98c0NbdMzNaMxm141-2BXEyGB4bFGTFPSbTmw9jBxrWRlioM1BPEg0QCwIGJKXIFGf0XQW7YHaQnWFsyVfellA6JzHr14zzoa-2B5MaiPrv4GLyqG8mPJtR13Sy8CQjI5aazTF2Uc157e7koLYduJEPw4ftCbWXjE6OuwADXyAAz9QC2NiEgR30iKZ1mRFLFjR2CC8Qg5Lsajhhy5zPeCBdel19dvdQBJqJaqNSiWSEKnRfxPYwfTSJf5U5O8N3-2BFEmzEcdt-2FF7-2BAf4AJhN-2B-2BsEQ1Zx9-2B98NCOBQ-3D-3D&amp;data=02|01|jhaubert@pa.gov|42989b1ea70149ab35d508d7f77a3642|418e284101284dd59b6c47fc5a9a1bde|0|0|637249977215133854&amp;sdata=gMNVI7C9yp0gvvqZ89xcSQPoiB86qDJBoEPfX3B%2BHKY%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hyperlink" Target="https://www.cdc.gov/coronavirus/2019-ncov/daily-life-coping/managing-stress-anxiet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psychhub.com/covid-19" TargetMode="External"/><Relationship Id="rId4" Type="http://schemas.openxmlformats.org/officeDocument/2006/relationships/hyperlink" Target="https://mhanational.org/covid19"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emajors@bcbh.org"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hyperlink" Target="mailto:bpalmieri@ahci.org" TargetMode="External"/><Relationship Id="rId4" Type="http://schemas.openxmlformats.org/officeDocument/2006/relationships/hyperlink" Target="mailto:SSantoro@ahci.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c-systemofcare.org/zero-suicide/"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225" y="1424744"/>
            <a:ext cx="8667711" cy="1646302"/>
          </a:xfrm>
        </p:spPr>
        <p:txBody>
          <a:bodyPr/>
          <a:lstStyle/>
          <a:p>
            <a:r>
              <a:rPr lang="en-US" dirty="0"/>
              <a:t>Zero Suicide Team Leaders </a:t>
            </a:r>
          </a:p>
        </p:txBody>
      </p:sp>
      <p:sp>
        <p:nvSpPr>
          <p:cNvPr id="3" name="Subtitle 2"/>
          <p:cNvSpPr>
            <a:spLocks noGrp="1"/>
          </p:cNvSpPr>
          <p:nvPr>
            <p:ph type="subTitle" idx="1"/>
          </p:nvPr>
        </p:nvSpPr>
        <p:spPr>
          <a:xfrm>
            <a:off x="7012675" y="4090022"/>
            <a:ext cx="2616530" cy="1096899"/>
          </a:xfrm>
        </p:spPr>
        <p:txBody>
          <a:bodyPr>
            <a:normAutofit/>
          </a:bodyPr>
          <a:lstStyle/>
          <a:p>
            <a:r>
              <a:rPr lang="en-US" sz="2400" dirty="0"/>
              <a:t>Beaver County </a:t>
            </a:r>
          </a:p>
          <a:p>
            <a:r>
              <a:rPr lang="en-US" sz="2400" dirty="0" smtClean="0"/>
              <a:t>04/23/2021</a:t>
            </a:r>
            <a:endParaRPr lang="en-US" sz="2400" dirty="0"/>
          </a:p>
        </p:txBody>
      </p:sp>
      <p:pic>
        <p:nvPicPr>
          <p:cNvPr id="5"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2990" y="2804160"/>
            <a:ext cx="3320953" cy="42976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8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406957" cy="692727"/>
          </a:xfrm>
          <a:solidFill>
            <a:schemeClr val="accent4">
              <a:lumMod val="20000"/>
              <a:lumOff val="80000"/>
            </a:schemeClr>
          </a:solidFill>
          <a:ln w="38100">
            <a:solidFill>
              <a:srgbClr val="20A497"/>
            </a:solidFill>
          </a:ln>
        </p:spPr>
        <p:txBody>
          <a:bodyPr/>
          <a:lstStyle/>
          <a:p>
            <a:r>
              <a:rPr lang="en-US" dirty="0" smtClean="0"/>
              <a:t>Heritage Valley Health System</a:t>
            </a:r>
            <a:endParaRPr lang="en-US" dirty="0"/>
          </a:p>
        </p:txBody>
      </p:sp>
      <p:sp>
        <p:nvSpPr>
          <p:cNvPr id="3" name="Content Placeholder 2"/>
          <p:cNvSpPr>
            <a:spLocks noGrp="1"/>
          </p:cNvSpPr>
          <p:nvPr>
            <p:ph idx="1"/>
          </p:nvPr>
        </p:nvSpPr>
        <p:spPr>
          <a:xfrm>
            <a:off x="677334" y="1413165"/>
            <a:ext cx="8596668" cy="4628198"/>
          </a:xfrm>
        </p:spPr>
        <p:txBody>
          <a:bodyPr>
            <a:noAutofit/>
          </a:bodyPr>
          <a:lstStyle/>
          <a:p>
            <a:r>
              <a:rPr lang="en-US" sz="2000" dirty="0"/>
              <a:t>Staffing Transitions in the OP </a:t>
            </a:r>
            <a:r>
              <a:rPr lang="en-US" sz="2000" dirty="0" smtClean="0"/>
              <a:t>Clinics</a:t>
            </a:r>
            <a:r>
              <a:rPr lang="en-US" sz="2000" dirty="0"/>
              <a:t> </a:t>
            </a:r>
          </a:p>
          <a:p>
            <a:r>
              <a:rPr lang="en-US" sz="2000" dirty="0"/>
              <a:t>Closed for Referrals to OP Psychiatry and Individual </a:t>
            </a:r>
            <a:r>
              <a:rPr lang="en-US" sz="2000" dirty="0" smtClean="0"/>
              <a:t>Therapy</a:t>
            </a:r>
            <a:endParaRPr lang="en-US" sz="2000" dirty="0"/>
          </a:p>
          <a:p>
            <a:r>
              <a:rPr lang="en-US" sz="2000" dirty="0"/>
              <a:t>Open for Adult IOP, Adolescent IOP, and DBT </a:t>
            </a:r>
            <a:r>
              <a:rPr lang="en-US" sz="2000" dirty="0" smtClean="0"/>
              <a:t>groups</a:t>
            </a:r>
            <a:endParaRPr lang="en-US" sz="2000" dirty="0"/>
          </a:p>
          <a:p>
            <a:r>
              <a:rPr lang="en-US" sz="2000" dirty="0"/>
              <a:t>Upcoming Mental Health Awareness </a:t>
            </a:r>
            <a:r>
              <a:rPr lang="en-US" sz="2000" dirty="0" smtClean="0"/>
              <a:t>Month</a:t>
            </a:r>
            <a:endParaRPr lang="en-US" sz="2000" dirty="0"/>
          </a:p>
          <a:p>
            <a:r>
              <a:rPr lang="en-US" sz="2000" dirty="0"/>
              <a:t>Wellness/Step Challenge for </a:t>
            </a:r>
            <a:r>
              <a:rPr lang="en-US" sz="2000" dirty="0" smtClean="0"/>
              <a:t>Staff</a:t>
            </a:r>
            <a:endParaRPr lang="en-US" sz="2000" dirty="0"/>
          </a:p>
          <a:p>
            <a:r>
              <a:rPr lang="en-US" sz="2000" dirty="0"/>
              <a:t>Employee Appreciation Event (planning stages</a:t>
            </a:r>
            <a:r>
              <a:rPr lang="en-US" sz="2000" dirty="0" smtClean="0"/>
              <a:t>)</a:t>
            </a:r>
            <a:r>
              <a:rPr lang="en-US" sz="2000" dirty="0"/>
              <a:t> </a:t>
            </a:r>
          </a:p>
          <a:p>
            <a:r>
              <a:rPr lang="en-US" sz="2000" dirty="0"/>
              <a:t>Plans to increase in person staff events (with COVID-19 safety measures</a:t>
            </a:r>
            <a:r>
              <a:rPr lang="en-US" sz="2000" dirty="0" smtClean="0"/>
              <a:t>)</a:t>
            </a:r>
            <a:endParaRPr lang="en-US" sz="2000" dirty="0"/>
          </a:p>
          <a:p>
            <a:pPr marL="0" indent="0">
              <a:buNone/>
            </a:pPr>
            <a:r>
              <a:rPr lang="en-US" sz="2000" dirty="0"/>
              <a:t>Inpatient Unit </a:t>
            </a:r>
            <a:r>
              <a:rPr lang="en-US" sz="2000" dirty="0" smtClean="0"/>
              <a:t>Move</a:t>
            </a:r>
            <a:r>
              <a:rPr lang="en-US" sz="2000" dirty="0"/>
              <a:t> </a:t>
            </a:r>
            <a:endParaRPr lang="en-US" sz="2000" dirty="0" smtClean="0"/>
          </a:p>
          <a:p>
            <a:r>
              <a:rPr lang="en-US" sz="2000" dirty="0" smtClean="0"/>
              <a:t>HVS </a:t>
            </a:r>
            <a:r>
              <a:rPr lang="en-US" sz="2000" dirty="0"/>
              <a:t>moved to HVK, the new unit has more capacity, video online: </a:t>
            </a:r>
            <a:r>
              <a:rPr lang="en-US" sz="2000" u="sng" dirty="0">
                <a:hlinkClick r:id="rId2"/>
              </a:rPr>
              <a:t>https://link.zixcentral.com/u/629a0970/zMqBGKyj6xGra9-y9e_1Kg?u=https%3A%2F%2Fwww.youtube.com%2Fwatch%3Fv%3DVmRqxw_xWO0</a:t>
            </a:r>
            <a:endParaRPr lang="en-US" sz="2000" dirty="0"/>
          </a:p>
        </p:txBody>
      </p:sp>
      <p:sp>
        <p:nvSpPr>
          <p:cNvPr id="4" name="Slide Number Placeholder 3"/>
          <p:cNvSpPr>
            <a:spLocks noGrp="1"/>
          </p:cNvSpPr>
          <p:nvPr>
            <p:ph type="sldNum" sz="quarter" idx="12"/>
          </p:nvPr>
        </p:nvSpPr>
        <p:spPr/>
        <p:txBody>
          <a:bodyPr/>
          <a:lstStyle/>
          <a:p>
            <a:fld id="{5D7FE806-1C63-4ECA-B0B7-914BA92DD0D1}" type="slidenum">
              <a:rPr lang="en-US" smtClean="0"/>
              <a:t>10</a:t>
            </a:fld>
            <a:endParaRPr lang="en-US" dirty="0"/>
          </a:p>
        </p:txBody>
      </p:sp>
      <p:pic>
        <p:nvPicPr>
          <p:cNvPr id="6" name="Picture 5"/>
          <p:cNvPicPr>
            <a:picLocks noChangeAspect="1"/>
          </p:cNvPicPr>
          <p:nvPr/>
        </p:nvPicPr>
        <p:blipFill>
          <a:blip r:embed="rId3"/>
          <a:stretch>
            <a:fillRect/>
          </a:stretch>
        </p:blipFill>
        <p:spPr>
          <a:xfrm rot="480000">
            <a:off x="9962210" y="4224745"/>
            <a:ext cx="1507925" cy="2266911"/>
          </a:xfrm>
          <a:prstGeom prst="rect">
            <a:avLst/>
          </a:prstGeom>
        </p:spPr>
      </p:pic>
    </p:spTree>
    <p:extLst>
      <p:ext uri="{BB962C8B-B14F-4D97-AF65-F5344CB8AC3E}">
        <p14:creationId xmlns:p14="http://schemas.microsoft.com/office/powerpoint/2010/main" val="290277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4" y="1828080"/>
            <a:ext cx="8318884" cy="4314102"/>
          </a:xfrm>
        </p:spPr>
        <p:txBody>
          <a:bodyPr>
            <a:normAutofit fontScale="92500" lnSpcReduction="20000"/>
          </a:bodyPr>
          <a:lstStyle/>
          <a:p>
            <a:pPr lvl="0"/>
            <a:r>
              <a:rPr lang="en-US" sz="2800" dirty="0"/>
              <a:t>May 1 seminar at FPC Beaver for First Responders and Law Enforcement.  </a:t>
            </a:r>
            <a:endParaRPr lang="en-US" sz="2800" dirty="0" smtClean="0"/>
          </a:p>
          <a:p>
            <a:pPr lvl="1"/>
            <a:r>
              <a:rPr lang="en-US" sz="2800" dirty="0" smtClean="0"/>
              <a:t>Registration </a:t>
            </a:r>
            <a:r>
              <a:rPr lang="en-US" sz="2800" dirty="0"/>
              <a:t>still open; you can attend if not law enforcement or a first responder, but training is tailored for them. </a:t>
            </a:r>
            <a:endParaRPr lang="en-US" sz="2800" dirty="0" smtClean="0"/>
          </a:p>
          <a:p>
            <a:pPr lvl="1"/>
            <a:r>
              <a:rPr lang="en-US" sz="2800" dirty="0" smtClean="0"/>
              <a:t>Flyer included with today’s meeting handouts </a:t>
            </a:r>
            <a:endParaRPr lang="en-US" sz="2800" dirty="0"/>
          </a:p>
          <a:p>
            <a:pPr lvl="0"/>
            <a:r>
              <a:rPr lang="en-US" sz="2800" dirty="0"/>
              <a:t>June 5 seminar at Mt. Pleasant EPC on Anxiety, Depression and Suicide Prevention – how the church can help. </a:t>
            </a:r>
          </a:p>
          <a:p>
            <a:pPr lvl="1"/>
            <a:r>
              <a:rPr lang="en-US" sz="2800" dirty="0" smtClean="0"/>
              <a:t>Flyer and registration information included with today’s meeting handouts</a:t>
            </a: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11</a:t>
            </a:fld>
            <a:endParaRPr lang="en-US" dirty="0"/>
          </a:p>
        </p:txBody>
      </p:sp>
      <p:sp>
        <p:nvSpPr>
          <p:cNvPr id="5" name="Title 1"/>
          <p:cNvSpPr>
            <a:spLocks noGrp="1"/>
          </p:cNvSpPr>
          <p:nvPr>
            <p:ph type="title"/>
          </p:nvPr>
        </p:nvSpPr>
        <p:spPr>
          <a:xfrm>
            <a:off x="677334" y="609600"/>
            <a:ext cx="6730230" cy="766618"/>
          </a:xfrm>
          <a:solidFill>
            <a:schemeClr val="accent4">
              <a:lumMod val="20000"/>
              <a:lumOff val="80000"/>
            </a:schemeClr>
          </a:solidFill>
          <a:ln w="28575">
            <a:solidFill>
              <a:srgbClr val="26BCC2"/>
            </a:solidFill>
          </a:ln>
        </p:spPr>
        <p:txBody>
          <a:bodyPr/>
          <a:lstStyle/>
          <a:p>
            <a:r>
              <a:rPr lang="en-US" b="1" dirty="0" smtClean="0"/>
              <a:t>Lets Talk About Mental Health  </a:t>
            </a:r>
            <a:endParaRPr lang="en-US" b="1" dirty="0"/>
          </a:p>
        </p:txBody>
      </p:sp>
      <p:pic>
        <p:nvPicPr>
          <p:cNvPr id="6" name="Picture 5"/>
          <p:cNvPicPr>
            <a:picLocks noChangeAspect="1"/>
          </p:cNvPicPr>
          <p:nvPr/>
        </p:nvPicPr>
        <p:blipFill>
          <a:blip r:embed="rId2"/>
          <a:stretch>
            <a:fillRect/>
          </a:stretch>
        </p:blipFill>
        <p:spPr>
          <a:xfrm rot="480000">
            <a:off x="10073047" y="4497188"/>
            <a:ext cx="1507925" cy="2266911"/>
          </a:xfrm>
          <a:prstGeom prst="rect">
            <a:avLst/>
          </a:prstGeom>
        </p:spPr>
      </p:pic>
    </p:spTree>
    <p:extLst>
      <p:ext uri="{BB962C8B-B14F-4D97-AF65-F5344CB8AC3E}">
        <p14:creationId xmlns:p14="http://schemas.microsoft.com/office/powerpoint/2010/main" val="148417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88" y="583474"/>
            <a:ext cx="3714821" cy="904667"/>
          </a:xfrm>
          <a:solidFill>
            <a:schemeClr val="accent3">
              <a:lumMod val="20000"/>
              <a:lumOff val="80000"/>
            </a:schemeClr>
          </a:solidFill>
          <a:ln w="38100">
            <a:solidFill>
              <a:schemeClr val="accent1"/>
            </a:solidFill>
          </a:ln>
        </p:spPr>
        <p:txBody>
          <a:bodyPr anchor="ctr"/>
          <a:lstStyle/>
          <a:p>
            <a:r>
              <a:rPr lang="en-US" dirty="0" err="1" smtClean="0"/>
              <a:t>Nicolina’s</a:t>
            </a:r>
            <a:r>
              <a:rPr lang="en-US" dirty="0" smtClean="0"/>
              <a:t> Wishes </a:t>
            </a: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12</a:t>
            </a:fld>
            <a:endParaRPr lang="en-US" dirty="0"/>
          </a:p>
        </p:txBody>
      </p:sp>
      <p:pic>
        <p:nvPicPr>
          <p:cNvPr id="7" name="Content Placeholder 6"/>
          <p:cNvPicPr>
            <a:picLocks noGrp="1" noChangeAspect="1"/>
          </p:cNvPicPr>
          <p:nvPr>
            <p:ph idx="1"/>
          </p:nvPr>
        </p:nvPicPr>
        <p:blipFill>
          <a:blip r:embed="rId2"/>
          <a:stretch>
            <a:fillRect/>
          </a:stretch>
        </p:blipFill>
        <p:spPr>
          <a:xfrm>
            <a:off x="4523716" y="319769"/>
            <a:ext cx="4898462" cy="6400800"/>
          </a:xfrm>
          <a:prstGeom prst="rect">
            <a:avLst/>
          </a:prstGeom>
        </p:spPr>
      </p:pic>
      <p:sp>
        <p:nvSpPr>
          <p:cNvPr id="8" name="TextBox 7"/>
          <p:cNvSpPr txBox="1"/>
          <p:nvPr/>
        </p:nvSpPr>
        <p:spPr>
          <a:xfrm>
            <a:off x="440811" y="2996949"/>
            <a:ext cx="3881191" cy="523220"/>
          </a:xfrm>
          <a:prstGeom prst="rect">
            <a:avLst/>
          </a:prstGeom>
          <a:noFill/>
          <a:ln>
            <a:solidFill>
              <a:schemeClr val="accent2"/>
            </a:solidFill>
          </a:ln>
        </p:spPr>
        <p:txBody>
          <a:bodyPr wrap="none" rtlCol="0">
            <a:spAutoFit/>
          </a:bodyPr>
          <a:lstStyle/>
          <a:p>
            <a:r>
              <a:rPr lang="en-US" sz="2800" dirty="0" smtClean="0">
                <a:latin typeface="+mj-lt"/>
                <a:cs typeface="Arial" panose="020B0604020202020204" pitchFamily="34" charset="0"/>
              </a:rPr>
              <a:t>Check out the video!!  </a:t>
            </a:r>
            <a:endParaRPr lang="en-US" sz="2800" dirty="0">
              <a:latin typeface="+mj-lt"/>
              <a:cs typeface="Arial" panose="020B0604020202020204" pitchFamily="34" charset="0"/>
            </a:endParaRPr>
          </a:p>
        </p:txBody>
      </p:sp>
      <p:sp>
        <p:nvSpPr>
          <p:cNvPr id="9" name="AutoShape 2" descr="Free Cartoon Eyes Cliparts, Download Free Cartoon Eyes Cliparts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1336880" y="3755620"/>
            <a:ext cx="2089052" cy="1005840"/>
          </a:xfrm>
          <a:prstGeom prst="rect">
            <a:avLst/>
          </a:prstGeom>
        </p:spPr>
      </p:pic>
      <p:pic>
        <p:nvPicPr>
          <p:cNvPr id="11" name="Picture 10"/>
          <p:cNvPicPr>
            <a:picLocks noChangeAspect="1"/>
          </p:cNvPicPr>
          <p:nvPr/>
        </p:nvPicPr>
        <p:blipFill>
          <a:blip r:embed="rId4"/>
          <a:stretch>
            <a:fillRect/>
          </a:stretch>
        </p:blipFill>
        <p:spPr>
          <a:xfrm rot="480000">
            <a:off x="11020042" y="5553571"/>
            <a:ext cx="648947" cy="975582"/>
          </a:xfrm>
          <a:prstGeom prst="rect">
            <a:avLst/>
          </a:prstGeom>
        </p:spPr>
      </p:pic>
    </p:spTree>
    <p:extLst>
      <p:ext uri="{BB962C8B-B14F-4D97-AF65-F5344CB8AC3E}">
        <p14:creationId xmlns:p14="http://schemas.microsoft.com/office/powerpoint/2010/main" val="11512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smtClean="0"/>
              <a:t>Other Updates </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13</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217289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9710" y="343077"/>
            <a:ext cx="8736304" cy="4572000"/>
          </a:xfrm>
        </p:spPr>
      </p:pic>
      <p:sp>
        <p:nvSpPr>
          <p:cNvPr id="4" name="Slide Number Placeholder 3"/>
          <p:cNvSpPr>
            <a:spLocks noGrp="1"/>
          </p:cNvSpPr>
          <p:nvPr>
            <p:ph type="sldNum" sz="quarter" idx="12"/>
          </p:nvPr>
        </p:nvSpPr>
        <p:spPr/>
        <p:txBody>
          <a:bodyPr/>
          <a:lstStyle/>
          <a:p>
            <a:fld id="{5D7FE806-1C63-4ECA-B0B7-914BA92DD0D1}" type="slidenum">
              <a:rPr lang="en-US" smtClean="0"/>
              <a:t>14</a:t>
            </a:fld>
            <a:endParaRPr lang="en-US" dirty="0"/>
          </a:p>
        </p:txBody>
      </p:sp>
      <p:sp>
        <p:nvSpPr>
          <p:cNvPr id="6" name="Title 1"/>
          <p:cNvSpPr>
            <a:spLocks noGrp="1"/>
          </p:cNvSpPr>
          <p:nvPr>
            <p:ph type="title"/>
          </p:nvPr>
        </p:nvSpPr>
        <p:spPr>
          <a:xfrm>
            <a:off x="677334" y="5085687"/>
            <a:ext cx="8596668" cy="1320800"/>
          </a:xfrm>
        </p:spPr>
        <p:txBody>
          <a:bodyPr>
            <a:normAutofit fontScale="90000"/>
          </a:bodyPr>
          <a:lstStyle/>
          <a:p>
            <a:r>
              <a:rPr lang="en-US" sz="2700" dirty="0" smtClean="0"/>
              <a:t>Here is the video link:  </a:t>
            </a:r>
            <a:br>
              <a:rPr lang="en-US" sz="2700" dirty="0" smtClean="0"/>
            </a:br>
            <a:r>
              <a:rPr lang="en-US" sz="2700" u="sng" dirty="0">
                <a:hlinkClick r:id="rId3"/>
              </a:rPr>
              <a:t>https://www.youtube.com/watch?v=RN5mpV1GO6s</a:t>
            </a:r>
            <a:r>
              <a:rPr lang="en-US" sz="2700" dirty="0"/>
              <a:t> </a:t>
            </a:r>
            <a:r>
              <a:rPr lang="en-US" sz="2700" dirty="0" smtClean="0"/>
              <a:t/>
            </a:r>
            <a:br>
              <a:rPr lang="en-US" sz="2700" dirty="0" smtClean="0"/>
            </a:br>
            <a:r>
              <a:rPr lang="en-US" sz="2700" dirty="0" smtClean="0"/>
              <a:t>Youth Survey link:  </a:t>
            </a:r>
            <a:r>
              <a:rPr lang="en-US" sz="2700" u="sng" dirty="0" smtClean="0">
                <a:hlinkClick r:id="rId4"/>
              </a:rPr>
              <a:t>https</a:t>
            </a:r>
            <a:r>
              <a:rPr lang="en-US" sz="2700" u="sng" dirty="0">
                <a:hlinkClick r:id="rId4"/>
              </a:rPr>
              <a:t>://www.surveymonkey.com/r/R392Y3X</a:t>
            </a:r>
            <a:r>
              <a:rPr lang="en-US" dirty="0"/>
              <a:t/>
            </a:r>
            <a:br>
              <a:rPr lang="en-US" dirty="0"/>
            </a:br>
            <a:endParaRPr lang="en-US" dirty="0"/>
          </a:p>
        </p:txBody>
      </p:sp>
      <p:sp>
        <p:nvSpPr>
          <p:cNvPr id="7" name="TextBox 6"/>
          <p:cNvSpPr txBox="1"/>
          <p:nvPr/>
        </p:nvSpPr>
        <p:spPr>
          <a:xfrm>
            <a:off x="7221467" y="6041362"/>
            <a:ext cx="3041584" cy="646331"/>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r>
              <a:rPr lang="en-US" dirty="0" smtClean="0"/>
              <a:t>We need youth feedback to help us  plan future events!   </a:t>
            </a:r>
            <a:endParaRPr lang="en-US" dirty="0"/>
          </a:p>
        </p:txBody>
      </p:sp>
      <p:sp>
        <p:nvSpPr>
          <p:cNvPr id="2" name="Curved Left Arrow 1"/>
          <p:cNvSpPr/>
          <p:nvPr/>
        </p:nvSpPr>
        <p:spPr>
          <a:xfrm>
            <a:off x="10263051" y="3579090"/>
            <a:ext cx="1838036" cy="3278910"/>
          </a:xfrm>
          <a:prstGeom prst="curved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5"/>
          <a:stretch>
            <a:fillRect/>
          </a:stretch>
        </p:blipFill>
        <p:spPr>
          <a:xfrm rot="480000">
            <a:off x="11351011" y="258554"/>
            <a:ext cx="601815" cy="904727"/>
          </a:xfrm>
          <a:prstGeom prst="rect">
            <a:avLst/>
          </a:prstGeom>
        </p:spPr>
      </p:pic>
    </p:spTree>
    <p:extLst>
      <p:ext uri="{BB962C8B-B14F-4D97-AF65-F5344CB8AC3E}">
        <p14:creationId xmlns:p14="http://schemas.microsoft.com/office/powerpoint/2010/main" val="316064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93" y="295565"/>
            <a:ext cx="11380879" cy="1320800"/>
          </a:xfrm>
        </p:spPr>
        <p:txBody>
          <a:bodyPr>
            <a:normAutofit/>
          </a:bodyPr>
          <a:lstStyle/>
          <a:p>
            <a:r>
              <a:rPr lang="en-US" b="1" dirty="0">
                <a:solidFill>
                  <a:schemeClr val="tx1"/>
                </a:solidFill>
                <a:latin typeface="Comic Sans MS" panose="030F0702030302020204" pitchFamily="66" charset="0"/>
              </a:rPr>
              <a:t>“</a:t>
            </a:r>
            <a:r>
              <a:rPr lang="en-US" b="1" dirty="0" smtClean="0">
                <a:solidFill>
                  <a:schemeClr val="tx1"/>
                </a:solidFill>
                <a:latin typeface="Comic Sans MS" panose="030F0702030302020204" pitchFamily="66" charset="0"/>
              </a:rPr>
              <a:t>ArtAbility 2021” Art Exhibit (Share the news!)</a:t>
            </a:r>
            <a:endParaRPr lang="en-US" dirty="0"/>
          </a:p>
        </p:txBody>
      </p:sp>
      <p:sp>
        <p:nvSpPr>
          <p:cNvPr id="3" name="Content Placeholder 2"/>
          <p:cNvSpPr>
            <a:spLocks noGrp="1"/>
          </p:cNvSpPr>
          <p:nvPr>
            <p:ph idx="1"/>
          </p:nvPr>
        </p:nvSpPr>
        <p:spPr>
          <a:xfrm>
            <a:off x="710928" y="1061601"/>
            <a:ext cx="9159394" cy="5344886"/>
          </a:xfrm>
        </p:spPr>
        <p:txBody>
          <a:bodyPr>
            <a:normAutofit fontScale="92500"/>
          </a:bodyPr>
          <a:lstStyle/>
          <a:p>
            <a:pPr>
              <a:lnSpc>
                <a:spcPct val="110000"/>
              </a:lnSpc>
            </a:pPr>
            <a:r>
              <a:rPr lang="en-US" sz="2400" dirty="0">
                <a:solidFill>
                  <a:schemeClr val="tx1"/>
                </a:solidFill>
              </a:rPr>
              <a:t>BC SOC holds this </a:t>
            </a:r>
            <a:r>
              <a:rPr lang="en-US" sz="2400" dirty="0" smtClean="0">
                <a:solidFill>
                  <a:schemeClr val="tx1"/>
                </a:solidFill>
              </a:rPr>
              <a:t>event </a:t>
            </a:r>
            <a:r>
              <a:rPr lang="en-US" sz="2400" dirty="0">
                <a:solidFill>
                  <a:schemeClr val="tx1"/>
                </a:solidFill>
              </a:rPr>
              <a:t>in recognition of SAMHSA’s National Recovery Month, </a:t>
            </a:r>
            <a:r>
              <a:rPr lang="en-US" sz="2400" dirty="0" smtClean="0">
                <a:solidFill>
                  <a:schemeClr val="tx1"/>
                </a:solidFill>
              </a:rPr>
              <a:t>every September</a:t>
            </a:r>
            <a:r>
              <a:rPr lang="en-US" sz="2400" dirty="0">
                <a:solidFill>
                  <a:schemeClr val="tx1"/>
                </a:solidFill>
              </a:rPr>
              <a:t>!  </a:t>
            </a:r>
          </a:p>
          <a:p>
            <a:r>
              <a:rPr lang="en-US" sz="2400" dirty="0" smtClean="0">
                <a:solidFill>
                  <a:schemeClr val="tx1"/>
                </a:solidFill>
              </a:rPr>
              <a:t>The ArtAbility Exhibit occurred virtually last year</a:t>
            </a:r>
            <a:r>
              <a:rPr lang="en-US" sz="2400" dirty="0">
                <a:solidFill>
                  <a:schemeClr val="tx1"/>
                </a:solidFill>
              </a:rPr>
              <a:t>, due to </a:t>
            </a:r>
            <a:r>
              <a:rPr lang="en-US" sz="2400" dirty="0" smtClean="0">
                <a:solidFill>
                  <a:schemeClr val="tx1"/>
                </a:solidFill>
              </a:rPr>
              <a:t>COVID. </a:t>
            </a:r>
            <a:br>
              <a:rPr lang="en-US" sz="2400" dirty="0" smtClean="0">
                <a:solidFill>
                  <a:schemeClr val="tx1"/>
                </a:solidFill>
              </a:rPr>
            </a:br>
            <a:r>
              <a:rPr lang="en-US" sz="2400" dirty="0" smtClean="0">
                <a:solidFill>
                  <a:schemeClr val="tx1"/>
                </a:solidFill>
              </a:rPr>
              <a:t>We might do the same or a “hybrid” version this year.</a:t>
            </a:r>
          </a:p>
          <a:p>
            <a:pPr marL="0" indent="0" algn="ctr">
              <a:spcBef>
                <a:spcPts val="1200"/>
              </a:spcBef>
              <a:spcAft>
                <a:spcPts val="1200"/>
              </a:spcAft>
              <a:buNone/>
            </a:pPr>
            <a:r>
              <a:rPr lang="en-US" sz="3600" b="1" dirty="0" smtClean="0">
                <a:solidFill>
                  <a:srgbClr val="20A497"/>
                </a:solidFill>
              </a:rPr>
              <a:t>“</a:t>
            </a:r>
            <a:r>
              <a:rPr lang="en-US" sz="3600" b="1" dirty="0">
                <a:solidFill>
                  <a:srgbClr val="20A497"/>
                </a:solidFill>
              </a:rPr>
              <a:t>No Strolling, Just Scrolling</a:t>
            </a:r>
            <a:r>
              <a:rPr lang="en-US" sz="3600" b="1" dirty="0" smtClean="0">
                <a:solidFill>
                  <a:srgbClr val="20A497"/>
                </a:solidFill>
              </a:rPr>
              <a:t>”</a:t>
            </a:r>
          </a:p>
          <a:p>
            <a:r>
              <a:rPr lang="en-US" sz="2400" dirty="0" smtClean="0">
                <a:solidFill>
                  <a:schemeClr val="tx1"/>
                </a:solidFill>
              </a:rPr>
              <a:t>2021 </a:t>
            </a:r>
            <a:r>
              <a:rPr lang="en-US" sz="2400" dirty="0">
                <a:solidFill>
                  <a:schemeClr val="tx1"/>
                </a:solidFill>
              </a:rPr>
              <a:t>is our </a:t>
            </a:r>
            <a:r>
              <a:rPr lang="en-US" sz="2400" dirty="0" smtClean="0">
                <a:solidFill>
                  <a:schemeClr val="tx1"/>
                </a:solidFill>
              </a:rPr>
              <a:t>5</a:t>
            </a:r>
            <a:r>
              <a:rPr lang="en-US" sz="2400" baseline="30000" dirty="0" smtClean="0">
                <a:solidFill>
                  <a:schemeClr val="tx1"/>
                </a:solidFill>
              </a:rPr>
              <a:t>th</a:t>
            </a:r>
            <a:r>
              <a:rPr lang="en-US" sz="2400" dirty="0" smtClean="0">
                <a:solidFill>
                  <a:schemeClr val="tx1"/>
                </a:solidFill>
              </a:rPr>
              <a:t> </a:t>
            </a:r>
            <a:r>
              <a:rPr lang="en-US" sz="2400" dirty="0">
                <a:solidFill>
                  <a:schemeClr val="tx1"/>
                </a:solidFill>
              </a:rPr>
              <a:t>year and </a:t>
            </a:r>
            <a:r>
              <a:rPr lang="en-US" sz="2400" dirty="0" smtClean="0">
                <a:solidFill>
                  <a:schemeClr val="tx1"/>
                </a:solidFill>
              </a:rPr>
              <a:t>we are looking for talented artists from the </a:t>
            </a:r>
            <a:r>
              <a:rPr lang="en-US" sz="2400" dirty="0">
                <a:solidFill>
                  <a:schemeClr val="tx1"/>
                </a:solidFill>
              </a:rPr>
              <a:t>Beaver County RECOVERY community. </a:t>
            </a:r>
            <a:r>
              <a:rPr lang="en-US" sz="2400" dirty="0" smtClean="0">
                <a:solidFill>
                  <a:schemeClr val="tx1"/>
                </a:solidFill>
              </a:rPr>
              <a:t> </a:t>
            </a:r>
            <a:r>
              <a:rPr lang="en-US" sz="2400" b="1" dirty="0" smtClean="0">
                <a:solidFill>
                  <a:schemeClr val="tx1"/>
                </a:solidFill>
              </a:rPr>
              <a:t>Each artist’s “gallery” will be featured on his/her own webpage on the SOC Website!</a:t>
            </a:r>
          </a:p>
          <a:p>
            <a:r>
              <a:rPr lang="en-US" sz="2200" b="1" i="1" dirty="0" smtClean="0">
                <a:solidFill>
                  <a:srgbClr val="6600CC"/>
                </a:solidFill>
              </a:rPr>
              <a:t>“If </a:t>
            </a:r>
            <a:r>
              <a:rPr lang="en-US" sz="2200" b="1" i="1" u="sng" dirty="0" smtClean="0">
                <a:solidFill>
                  <a:srgbClr val="6600CC"/>
                </a:solidFill>
              </a:rPr>
              <a:t>your</a:t>
            </a:r>
            <a:r>
              <a:rPr lang="en-US" sz="2200" b="1" i="1" dirty="0" smtClean="0">
                <a:solidFill>
                  <a:srgbClr val="6600CC"/>
                </a:solidFill>
              </a:rPr>
              <a:t> artwork helps in </a:t>
            </a:r>
            <a:r>
              <a:rPr lang="en-US" sz="2200" b="1" i="1" u="sng" dirty="0" smtClean="0">
                <a:solidFill>
                  <a:srgbClr val="6600CC"/>
                </a:solidFill>
              </a:rPr>
              <a:t>your</a:t>
            </a:r>
            <a:r>
              <a:rPr lang="en-US" sz="2200" b="1" i="1" dirty="0" smtClean="0">
                <a:solidFill>
                  <a:srgbClr val="6600CC"/>
                </a:solidFill>
              </a:rPr>
              <a:t> recovery, it is eligible for the exhibit!”  </a:t>
            </a:r>
            <a:endParaRPr lang="en-US" sz="2200" b="1" i="1" dirty="0">
              <a:solidFill>
                <a:srgbClr val="6600CC"/>
              </a:solidFill>
            </a:endParaRPr>
          </a:p>
          <a:p>
            <a:pPr>
              <a:lnSpc>
                <a:spcPct val="150000"/>
              </a:lnSpc>
            </a:pPr>
            <a:r>
              <a:rPr lang="en-US" sz="2400" dirty="0" smtClean="0">
                <a:solidFill>
                  <a:schemeClr val="tx1"/>
                </a:solidFill>
              </a:rPr>
              <a:t>Questions </a:t>
            </a:r>
            <a:r>
              <a:rPr lang="en-US" sz="2400" dirty="0">
                <a:solidFill>
                  <a:schemeClr val="tx1"/>
                </a:solidFill>
              </a:rPr>
              <a:t>/ comments / feedback:  </a:t>
            </a:r>
            <a:r>
              <a:rPr lang="en-US" sz="2400" b="1" u="sng" dirty="0">
                <a:solidFill>
                  <a:srgbClr val="26BCC2"/>
                </a:solidFill>
                <a:hlinkClick r:id="rId2"/>
              </a:rPr>
              <a:t>ArtAbility@ahci.org</a:t>
            </a:r>
            <a:r>
              <a:rPr lang="en-US" sz="2400" b="1" u="sng" dirty="0"/>
              <a:t> </a:t>
            </a:r>
            <a:endParaRPr lang="en-US" sz="2400" b="1" u="sng" dirty="0" smtClean="0"/>
          </a:p>
          <a:p>
            <a:pPr>
              <a:lnSpc>
                <a:spcPct val="150000"/>
              </a:lnSpc>
            </a:pPr>
            <a:r>
              <a:rPr lang="en-US" sz="2400" b="1" u="sng" dirty="0" smtClean="0">
                <a:solidFill>
                  <a:srgbClr val="6600CC"/>
                </a:solidFill>
              </a:rPr>
              <a:t>Submissions are welcome from now until August 31</a:t>
            </a:r>
            <a:r>
              <a:rPr lang="en-US" sz="2400" b="1" u="sng" baseline="30000" dirty="0" smtClean="0">
                <a:solidFill>
                  <a:srgbClr val="6600CC"/>
                </a:solidFill>
              </a:rPr>
              <a:t>st</a:t>
            </a:r>
            <a:r>
              <a:rPr lang="en-US" sz="2400" b="1" u="sng" dirty="0" smtClean="0">
                <a:solidFill>
                  <a:srgbClr val="6600CC"/>
                </a:solidFill>
              </a:rPr>
              <a:t>. </a:t>
            </a:r>
            <a:endParaRPr lang="en-US" sz="2400" dirty="0">
              <a:solidFill>
                <a:srgbClr val="6600CC"/>
              </a:solidFill>
            </a:endParaRPr>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15</a:t>
            </a:fld>
            <a:endParaRPr lang="en-US" dirty="0"/>
          </a:p>
        </p:txBody>
      </p:sp>
      <p:pic>
        <p:nvPicPr>
          <p:cNvPr id="5" name="Picture 4"/>
          <p:cNvPicPr>
            <a:picLocks noChangeAspect="1"/>
          </p:cNvPicPr>
          <p:nvPr/>
        </p:nvPicPr>
        <p:blipFill>
          <a:blip r:embed="rId3"/>
          <a:stretch>
            <a:fillRect/>
          </a:stretch>
        </p:blipFill>
        <p:spPr>
          <a:xfrm rot="480000">
            <a:off x="10116591" y="4290360"/>
            <a:ext cx="1507925" cy="2266911"/>
          </a:xfrm>
          <a:prstGeom prst="rect">
            <a:avLst/>
          </a:prstGeom>
        </p:spPr>
      </p:pic>
    </p:spTree>
    <p:extLst>
      <p:ext uri="{BB962C8B-B14F-4D97-AF65-F5344CB8AC3E}">
        <p14:creationId xmlns:p14="http://schemas.microsoft.com/office/powerpoint/2010/main" val="362324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59" y="822037"/>
            <a:ext cx="11215087" cy="5800436"/>
          </a:xfrm>
        </p:spPr>
        <p:txBody>
          <a:bodyPr>
            <a:prstTxWarp prst="textArchUp">
              <a:avLst/>
            </a:prstTxWarp>
            <a:normAutofit/>
          </a:bodyPr>
          <a:lstStyle/>
          <a:p>
            <a:r>
              <a:rPr lang="en-US" sz="8000" dirty="0" smtClean="0"/>
              <a:t>ArtAbility 2020</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863" y="278496"/>
            <a:ext cx="1446283" cy="1947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6894" y="4634899"/>
            <a:ext cx="1446283" cy="192837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0676" y="2037491"/>
            <a:ext cx="1460286" cy="194704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656" y="4201705"/>
            <a:ext cx="1389915" cy="236156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77863" y="2769085"/>
            <a:ext cx="1411170" cy="141117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165055" y="583139"/>
            <a:ext cx="2437140" cy="182785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9628" y="1445883"/>
            <a:ext cx="2075198" cy="155639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1987" y="4126135"/>
            <a:ext cx="1902823" cy="2437140"/>
          </a:xfrm>
          <a:prstGeom prst="rect">
            <a:avLst/>
          </a:prstGeom>
        </p:spPr>
      </p:pic>
      <p:pic>
        <p:nvPicPr>
          <p:cNvPr id="14" name="Picture 13"/>
          <p:cNvPicPr>
            <a:picLocks noChangeAspect="1"/>
          </p:cNvPicPr>
          <p:nvPr/>
        </p:nvPicPr>
        <p:blipFill>
          <a:blip r:embed="rId11"/>
          <a:stretch>
            <a:fillRect/>
          </a:stretch>
        </p:blipFill>
        <p:spPr>
          <a:xfrm>
            <a:off x="6401987" y="278496"/>
            <a:ext cx="1799044" cy="2723786"/>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9686140">
            <a:off x="228292" y="291190"/>
            <a:ext cx="1449187" cy="121436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3485" y="5098763"/>
            <a:ext cx="2207483" cy="1464512"/>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32864" y="4201705"/>
            <a:ext cx="1383881" cy="2361569"/>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94562" y="5211032"/>
            <a:ext cx="1802991" cy="135224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8760" y="3226672"/>
            <a:ext cx="2196934" cy="1647701"/>
          </a:xfrm>
          <a:prstGeom prst="rect">
            <a:avLst/>
          </a:prstGeom>
        </p:spPr>
      </p:pic>
      <p:sp>
        <p:nvSpPr>
          <p:cNvPr id="20" name="TextBox 19"/>
          <p:cNvSpPr txBox="1"/>
          <p:nvPr/>
        </p:nvSpPr>
        <p:spPr>
          <a:xfrm>
            <a:off x="8427076" y="3011015"/>
            <a:ext cx="1989919" cy="2169825"/>
          </a:xfrm>
          <a:prstGeom prst="rect">
            <a:avLst/>
          </a:prstGeom>
          <a:noFill/>
        </p:spPr>
        <p:txBody>
          <a:bodyPr wrap="square" numCol="2" rtlCol="0">
            <a:spAutoFit/>
          </a:bodyPr>
          <a:lstStyle/>
          <a:p>
            <a:pPr>
              <a:spcAft>
                <a:spcPts val="600"/>
              </a:spcAft>
            </a:pPr>
            <a:r>
              <a:rPr lang="en-US" sz="1000" dirty="0" smtClean="0"/>
              <a:t>Poetry</a:t>
            </a:r>
          </a:p>
          <a:p>
            <a:r>
              <a:rPr lang="en-US" sz="1000" dirty="0" smtClean="0"/>
              <a:t>Charcoal Sketches</a:t>
            </a:r>
          </a:p>
          <a:p>
            <a:pPr>
              <a:lnSpc>
                <a:spcPct val="200000"/>
              </a:lnSpc>
              <a:spcAft>
                <a:spcPts val="600"/>
              </a:spcAft>
            </a:pPr>
            <a:r>
              <a:rPr lang="en-US" sz="1000" dirty="0" smtClean="0"/>
              <a:t>Paintings</a:t>
            </a:r>
          </a:p>
          <a:p>
            <a:r>
              <a:rPr lang="en-US" sz="1000" dirty="0" smtClean="0"/>
              <a:t>Hand-painted flower pots </a:t>
            </a:r>
          </a:p>
          <a:p>
            <a:pPr>
              <a:lnSpc>
                <a:spcPct val="200000"/>
              </a:lnSpc>
            </a:pPr>
            <a:r>
              <a:rPr lang="en-US" sz="1000" dirty="0" smtClean="0"/>
              <a:t>Photography</a:t>
            </a:r>
          </a:p>
          <a:p>
            <a:pPr>
              <a:lnSpc>
                <a:spcPct val="200000"/>
              </a:lnSpc>
              <a:spcAft>
                <a:spcPts val="600"/>
              </a:spcAft>
            </a:pPr>
            <a:r>
              <a:rPr lang="en-US" sz="1000" dirty="0" smtClean="0"/>
              <a:t>Gardening</a:t>
            </a:r>
          </a:p>
          <a:p>
            <a:endParaRPr lang="en-US" sz="1000" dirty="0" smtClean="0"/>
          </a:p>
          <a:p>
            <a:r>
              <a:rPr lang="en-US" sz="1000" dirty="0" smtClean="0"/>
              <a:t>Baking </a:t>
            </a:r>
            <a:br>
              <a:rPr lang="en-US" sz="1000" dirty="0" smtClean="0"/>
            </a:br>
            <a:r>
              <a:rPr lang="en-US" sz="1000" dirty="0" smtClean="0"/>
              <a:t>(with foreign translations)</a:t>
            </a:r>
          </a:p>
          <a:p>
            <a:endParaRPr lang="en-US" sz="1000" dirty="0"/>
          </a:p>
          <a:p>
            <a:pPr>
              <a:lnSpc>
                <a:spcPct val="200000"/>
              </a:lnSpc>
            </a:pPr>
            <a:r>
              <a:rPr lang="en-US" sz="1000" dirty="0"/>
              <a:t>Sewing</a:t>
            </a:r>
          </a:p>
          <a:p>
            <a:endParaRPr lang="en-US" sz="1000" dirty="0"/>
          </a:p>
          <a:p>
            <a:pPr>
              <a:lnSpc>
                <a:spcPct val="250000"/>
              </a:lnSpc>
            </a:pPr>
            <a:r>
              <a:rPr lang="en-US" sz="1000" dirty="0"/>
              <a:t>Crafts</a:t>
            </a:r>
          </a:p>
          <a:p>
            <a:pPr>
              <a:lnSpc>
                <a:spcPct val="300000"/>
              </a:lnSpc>
            </a:pPr>
            <a:r>
              <a:rPr lang="en-US" sz="1000" dirty="0"/>
              <a:t>Drawings</a:t>
            </a:r>
          </a:p>
          <a:p>
            <a:endParaRPr lang="en-US" sz="900" dirty="0"/>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19618" y="3174591"/>
            <a:ext cx="1163782" cy="877054"/>
          </a:xfrm>
          <a:prstGeom prst="rect">
            <a:avLst/>
          </a:prstGeom>
        </p:spPr>
      </p:pic>
      <p:pic>
        <p:nvPicPr>
          <p:cNvPr id="22" name="Picture 21"/>
          <p:cNvPicPr>
            <a:picLocks noChangeAspect="1"/>
          </p:cNvPicPr>
          <p:nvPr/>
        </p:nvPicPr>
        <p:blipFill>
          <a:blip r:embed="rId18"/>
          <a:stretch>
            <a:fillRect/>
          </a:stretch>
        </p:blipFill>
        <p:spPr>
          <a:xfrm rot="480000">
            <a:off x="1282695" y="2757645"/>
            <a:ext cx="674599" cy="1014146"/>
          </a:xfrm>
          <a:prstGeom prst="rect">
            <a:avLst/>
          </a:prstGeom>
        </p:spPr>
      </p:pic>
    </p:spTree>
    <p:extLst>
      <p:ext uri="{BB962C8B-B14F-4D97-AF65-F5344CB8AC3E}">
        <p14:creationId xmlns:p14="http://schemas.microsoft.com/office/powerpoint/2010/main" val="2373841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2DCB751-935F-426D-8590-B623AFDA9E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FE806-1C63-4ECA-B0B7-914BA92DD0D1}" type="slidenum">
              <a:rPr kumimoji="0" lang="en-US" sz="900" b="0" i="0" u="none" strike="noStrike" kern="1200" cap="none" spc="0" normalizeH="0" baseline="0" noProof="0" smtClean="0">
                <a:ln>
                  <a:noFill/>
                </a:ln>
                <a:solidFill>
                  <a:srgbClr val="36B5B2"/>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36B5B2"/>
              </a:solidFill>
              <a:effectLst/>
              <a:uLnTx/>
              <a:uFillTx/>
              <a:latin typeface="Trebuchet MS" panose="020B0603020202020204"/>
              <a:ea typeface="+mn-ea"/>
              <a:cs typeface="+mn-cs"/>
            </a:endParaRPr>
          </a:p>
        </p:txBody>
      </p:sp>
      <p:pic>
        <p:nvPicPr>
          <p:cNvPr id="13" name="Picture 12" descr="Graphical user interface, text&#10;&#10;Description automatically generated">
            <a:extLst>
              <a:ext uri="{FF2B5EF4-FFF2-40B4-BE49-F238E27FC236}">
                <a16:creationId xmlns="" xmlns:a16="http://schemas.microsoft.com/office/drawing/2014/main" id="{0C3DDC99-EDB7-4E42-BBE4-FA721615F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13" y="1820742"/>
            <a:ext cx="8764997" cy="4585745"/>
          </a:xfrm>
          <a:prstGeom prst="rect">
            <a:avLst/>
          </a:prstGeom>
        </p:spPr>
      </p:pic>
      <p:sp>
        <p:nvSpPr>
          <p:cNvPr id="15" name="TextBox 14">
            <a:extLst>
              <a:ext uri="{FF2B5EF4-FFF2-40B4-BE49-F238E27FC236}">
                <a16:creationId xmlns="" xmlns:a16="http://schemas.microsoft.com/office/drawing/2014/main" id="{15BFED5C-4309-4EB5-865A-B1FCDBACFF44}"/>
              </a:ext>
            </a:extLst>
          </p:cNvPr>
          <p:cNvSpPr txBox="1"/>
          <p:nvPr/>
        </p:nvSpPr>
        <p:spPr>
          <a:xfrm>
            <a:off x="210767" y="611676"/>
            <a:ext cx="100609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D9584"/>
                </a:solidFill>
                <a:effectLst/>
                <a:uLnTx/>
                <a:uFillTx/>
                <a:latin typeface="Trebuchet MS" panose="020B0603020202020204"/>
                <a:ea typeface="+mn-ea"/>
                <a:cs typeface="+mn-cs"/>
              </a:rPr>
              <a:t>May is Mental Health Awareness Month</a:t>
            </a:r>
          </a:p>
        </p:txBody>
      </p:sp>
      <p:pic>
        <p:nvPicPr>
          <p:cNvPr id="5" name="Picture 4"/>
          <p:cNvPicPr>
            <a:picLocks noChangeAspect="1"/>
          </p:cNvPicPr>
          <p:nvPr/>
        </p:nvPicPr>
        <p:blipFill>
          <a:blip r:embed="rId3"/>
          <a:stretch>
            <a:fillRect/>
          </a:stretch>
        </p:blipFill>
        <p:spPr>
          <a:xfrm rot="480000">
            <a:off x="9888319" y="4207515"/>
            <a:ext cx="1507925" cy="2266911"/>
          </a:xfrm>
          <a:prstGeom prst="rect">
            <a:avLst/>
          </a:prstGeom>
        </p:spPr>
      </p:pic>
    </p:spTree>
    <p:extLst>
      <p:ext uri="{BB962C8B-B14F-4D97-AF65-F5344CB8AC3E}">
        <p14:creationId xmlns:p14="http://schemas.microsoft.com/office/powerpoint/2010/main" val="396437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91128"/>
            <a:ext cx="8596668" cy="858982"/>
          </a:xfrm>
          <a:ln w="28575">
            <a:solidFill>
              <a:srgbClr val="6600CC"/>
            </a:solidFill>
          </a:ln>
        </p:spPr>
        <p:style>
          <a:lnRef idx="2">
            <a:schemeClr val="accent6">
              <a:shade val="50000"/>
            </a:schemeClr>
          </a:lnRef>
          <a:fillRef idx="1">
            <a:schemeClr val="accent6"/>
          </a:fillRef>
          <a:effectRef idx="0">
            <a:schemeClr val="accent6"/>
          </a:effectRef>
          <a:fontRef idx="minor">
            <a:schemeClr val="lt1"/>
          </a:fontRef>
        </p:style>
        <p:txBody>
          <a:bodyPr/>
          <a:lstStyle/>
          <a:p>
            <a:r>
              <a:rPr lang="en-US" b="1" dirty="0" smtClean="0">
                <a:solidFill>
                  <a:schemeClr val="bg1"/>
                </a:solidFill>
              </a:rPr>
              <a:t>May- Mental Health Awareness Month </a:t>
            </a:r>
            <a:endParaRPr lang="en-US" b="1" dirty="0">
              <a:solidFill>
                <a:schemeClr val="bg1"/>
              </a:solidFill>
            </a:endParaRPr>
          </a:p>
        </p:txBody>
      </p:sp>
      <p:sp>
        <p:nvSpPr>
          <p:cNvPr id="3" name="Content Placeholder 2"/>
          <p:cNvSpPr>
            <a:spLocks noGrp="1"/>
          </p:cNvSpPr>
          <p:nvPr>
            <p:ph idx="1"/>
          </p:nvPr>
        </p:nvSpPr>
        <p:spPr>
          <a:xfrm>
            <a:off x="529551" y="1726480"/>
            <a:ext cx="9187103" cy="3880773"/>
          </a:xfrm>
        </p:spPr>
        <p:txBody>
          <a:bodyPr>
            <a:normAutofit/>
          </a:bodyPr>
          <a:lstStyle/>
          <a:p>
            <a:pPr marL="0" indent="0">
              <a:buNone/>
            </a:pPr>
            <a:endParaRPr lang="en-US" sz="3600" dirty="0" smtClean="0"/>
          </a:p>
          <a:p>
            <a:pPr>
              <a:buFont typeface="Wingdings" panose="05000000000000000000" pitchFamily="2" charset="2"/>
              <a:buChar char="ü"/>
            </a:pPr>
            <a:r>
              <a:rPr lang="en-US" sz="3600" dirty="0" smtClean="0"/>
              <a:t>What is your agency/organization going to do?</a:t>
            </a:r>
          </a:p>
          <a:p>
            <a:pPr marL="0" indent="0">
              <a:buNone/>
            </a:pPr>
            <a:r>
              <a:rPr lang="en-US" sz="3600" dirty="0" smtClean="0">
                <a:solidFill>
                  <a:srgbClr val="00B050"/>
                </a:solidFill>
                <a:effectLst>
                  <a:outerShdw blurRad="38100" dist="38100" dir="2700000" algn="tl">
                    <a:srgbClr val="000000">
                      <a:alpha val="43137"/>
                    </a:srgbClr>
                  </a:outerShdw>
                </a:effectLst>
              </a:rPr>
              <a:t>			</a:t>
            </a:r>
            <a:endParaRPr lang="en-US" sz="4400" dirty="0" smtClean="0">
              <a:solidFill>
                <a:srgbClr val="00B05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D7FE806-1C63-4ECA-B0B7-914BA92DD0D1}" type="slidenum">
              <a:rPr lang="en-US" smtClean="0"/>
              <a:t>18</a:t>
            </a:fld>
            <a:endParaRPr lang="en-US" dirty="0"/>
          </a:p>
        </p:txBody>
      </p:sp>
      <p:pic>
        <p:nvPicPr>
          <p:cNvPr id="5" name="Picture 4"/>
          <p:cNvPicPr>
            <a:picLocks noChangeAspect="1"/>
          </p:cNvPicPr>
          <p:nvPr/>
        </p:nvPicPr>
        <p:blipFill>
          <a:blip r:embed="rId2"/>
          <a:stretch>
            <a:fillRect/>
          </a:stretch>
        </p:blipFill>
        <p:spPr>
          <a:xfrm rot="480000">
            <a:off x="10071532" y="4520533"/>
            <a:ext cx="1392709" cy="2093702"/>
          </a:xfrm>
          <a:prstGeom prst="rect">
            <a:avLst/>
          </a:prstGeom>
        </p:spPr>
      </p:pic>
      <p:pic>
        <p:nvPicPr>
          <p:cNvPr id="7" name="Picture 6"/>
          <p:cNvPicPr>
            <a:picLocks noChangeAspect="1"/>
          </p:cNvPicPr>
          <p:nvPr/>
        </p:nvPicPr>
        <p:blipFill>
          <a:blip r:embed="rId3"/>
          <a:stretch>
            <a:fillRect/>
          </a:stretch>
        </p:blipFill>
        <p:spPr>
          <a:xfrm>
            <a:off x="2636122" y="3475284"/>
            <a:ext cx="4744163" cy="2834640"/>
          </a:xfrm>
          <a:prstGeom prst="rect">
            <a:avLst/>
          </a:prstGeom>
          <a:effectLst>
            <a:softEdge rad="101600"/>
          </a:effectLst>
        </p:spPr>
      </p:pic>
    </p:spTree>
    <p:extLst>
      <p:ext uri="{BB962C8B-B14F-4D97-AF65-F5344CB8AC3E}">
        <p14:creationId xmlns:p14="http://schemas.microsoft.com/office/powerpoint/2010/main" val="2842982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9634"/>
            <a:ext cx="8596668" cy="679269"/>
          </a:xfrm>
          <a:solidFill>
            <a:schemeClr val="accent4">
              <a:lumMod val="20000"/>
              <a:lumOff val="80000"/>
            </a:schemeClr>
          </a:solidFill>
          <a:ln>
            <a:solidFill>
              <a:schemeClr val="accent1"/>
            </a:solidFill>
          </a:ln>
        </p:spPr>
        <p:txBody>
          <a:bodyPr/>
          <a:lstStyle/>
          <a:p>
            <a:r>
              <a:rPr lang="en-US" b="1" dirty="0" smtClean="0"/>
              <a:t>Marketing Committee </a:t>
            </a:r>
            <a:endParaRPr lang="en-US" b="1" dirty="0"/>
          </a:p>
        </p:txBody>
      </p:sp>
      <p:sp>
        <p:nvSpPr>
          <p:cNvPr id="3" name="Content Placeholder 2"/>
          <p:cNvSpPr>
            <a:spLocks noGrp="1"/>
          </p:cNvSpPr>
          <p:nvPr>
            <p:ph idx="1"/>
          </p:nvPr>
        </p:nvSpPr>
        <p:spPr>
          <a:xfrm>
            <a:off x="677334" y="1018903"/>
            <a:ext cx="8596668" cy="5387584"/>
          </a:xfrm>
        </p:spPr>
        <p:txBody>
          <a:bodyPr>
            <a:noAutofit/>
          </a:bodyPr>
          <a:lstStyle/>
          <a:p>
            <a:pPr lvl="1"/>
            <a:r>
              <a:rPr lang="en-US" sz="2000" dirty="0" smtClean="0"/>
              <a:t>Resource Cards</a:t>
            </a:r>
          </a:p>
          <a:p>
            <a:pPr lvl="2"/>
            <a:r>
              <a:rPr lang="en-US" sz="1800" dirty="0" smtClean="0"/>
              <a:t>Food Pantries </a:t>
            </a:r>
          </a:p>
          <a:p>
            <a:pPr lvl="2"/>
            <a:r>
              <a:rPr lang="en-US" sz="1800" dirty="0" smtClean="0"/>
              <a:t>ABC Associates</a:t>
            </a:r>
          </a:p>
          <a:p>
            <a:pPr lvl="2"/>
            <a:r>
              <a:rPr lang="en-US" sz="1800" dirty="0" smtClean="0"/>
              <a:t>MHA Lunch </a:t>
            </a:r>
            <a:endParaRPr lang="en-US" sz="1800" dirty="0" smtClean="0"/>
          </a:p>
          <a:p>
            <a:pPr lvl="2"/>
            <a:r>
              <a:rPr lang="en-US" sz="1800" dirty="0" smtClean="0"/>
              <a:t>BCRC Vaccination Clinics </a:t>
            </a:r>
            <a:endParaRPr lang="en-US" sz="1800" dirty="0" smtClean="0"/>
          </a:p>
          <a:p>
            <a:pPr lvl="2"/>
            <a:r>
              <a:rPr lang="en-US" sz="1800" dirty="0" smtClean="0"/>
              <a:t>Veterans Stand Down Event </a:t>
            </a:r>
          </a:p>
          <a:p>
            <a:pPr lvl="1"/>
            <a:r>
              <a:rPr lang="en-US" sz="2000" dirty="0" smtClean="0"/>
              <a:t>Next plan: PCP Offices </a:t>
            </a:r>
          </a:p>
          <a:p>
            <a:pPr lvl="1"/>
            <a:r>
              <a:rPr lang="en-US" sz="2000" dirty="0" smtClean="0"/>
              <a:t>If interested in obtaining the resource cards, contact Elisia Majors </a:t>
            </a:r>
            <a:r>
              <a:rPr lang="en-US" sz="2000" dirty="0" smtClean="0">
                <a:hlinkClick r:id="rId2"/>
              </a:rPr>
              <a:t>emajors@bcbh.org</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fld id="{5D7FE806-1C63-4ECA-B0B7-914BA92DD0D1}" type="slidenum">
              <a:rPr lang="en-US" smtClean="0"/>
              <a:t>19</a:t>
            </a:fld>
            <a:endParaRPr lang="en-US" dirty="0"/>
          </a:p>
        </p:txBody>
      </p:sp>
      <p:pic>
        <p:nvPicPr>
          <p:cNvPr id="6" name="Picture 5"/>
          <p:cNvPicPr>
            <a:picLocks noChangeAspect="1"/>
          </p:cNvPicPr>
          <p:nvPr/>
        </p:nvPicPr>
        <p:blipFill>
          <a:blip r:embed="rId3"/>
          <a:stretch>
            <a:fillRect/>
          </a:stretch>
        </p:blipFill>
        <p:spPr>
          <a:xfrm rot="480000">
            <a:off x="10451594" y="4765135"/>
            <a:ext cx="931774" cy="1400765"/>
          </a:xfrm>
          <a:prstGeom prst="rect">
            <a:avLst/>
          </a:prstGeom>
        </p:spPr>
      </p:pic>
      <p:pic>
        <p:nvPicPr>
          <p:cNvPr id="7" name="Content Placeholder 7"/>
          <p:cNvPicPr>
            <a:picLocks noChangeAspect="1"/>
          </p:cNvPicPr>
          <p:nvPr/>
        </p:nvPicPr>
        <p:blipFill>
          <a:blip r:embed="rId4"/>
          <a:stretch>
            <a:fillRect/>
          </a:stretch>
        </p:blipFill>
        <p:spPr>
          <a:xfrm>
            <a:off x="660930" y="4294407"/>
            <a:ext cx="3956664" cy="2377440"/>
          </a:xfrm>
          <a:prstGeom prst="rect">
            <a:avLst/>
          </a:prstGeom>
        </p:spPr>
      </p:pic>
      <p:pic>
        <p:nvPicPr>
          <p:cNvPr id="8" name="Picture 7"/>
          <p:cNvPicPr>
            <a:picLocks noChangeAspect="1"/>
          </p:cNvPicPr>
          <p:nvPr/>
        </p:nvPicPr>
        <p:blipFill>
          <a:blip r:embed="rId5"/>
          <a:stretch>
            <a:fillRect/>
          </a:stretch>
        </p:blipFill>
        <p:spPr>
          <a:xfrm>
            <a:off x="4633998" y="4294407"/>
            <a:ext cx="4431975" cy="2377440"/>
          </a:xfrm>
          <a:prstGeom prst="rect">
            <a:avLst/>
          </a:prstGeom>
        </p:spPr>
      </p:pic>
    </p:spTree>
    <p:extLst>
      <p:ext uri="{BB962C8B-B14F-4D97-AF65-F5344CB8AC3E}">
        <p14:creationId xmlns:p14="http://schemas.microsoft.com/office/powerpoint/2010/main" val="336864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Welcome!!!!  </a:t>
            </a:r>
            <a:r>
              <a:rPr lang="en-US" sz="5400" dirty="0">
                <a:sym typeface="Wingdings" panose="05000000000000000000" pitchFamily="2" charset="2"/>
              </a:rPr>
              <a:t>  </a:t>
            </a:r>
            <a:endParaRPr lang="en-US" sz="5400" dirty="0"/>
          </a:p>
        </p:txBody>
      </p:sp>
      <p:sp>
        <p:nvSpPr>
          <p:cNvPr id="3" name="Content Placeholder 2"/>
          <p:cNvSpPr>
            <a:spLocks noGrp="1"/>
          </p:cNvSpPr>
          <p:nvPr>
            <p:ph idx="1"/>
          </p:nvPr>
        </p:nvSpPr>
        <p:spPr/>
        <p:txBody>
          <a:bodyPr>
            <a:normAutofit/>
          </a:bodyPr>
          <a:lstStyle/>
          <a:p>
            <a:r>
              <a:rPr lang="en-US" sz="4400" dirty="0" smtClean="0"/>
              <a:t>Today’s meeting </a:t>
            </a:r>
          </a:p>
          <a:p>
            <a:pPr lvl="1"/>
            <a:r>
              <a:rPr lang="en-US" sz="4200" dirty="0" smtClean="0"/>
              <a:t>A reminder of how this works</a:t>
            </a:r>
            <a:endParaRPr lang="en-US" sz="4200" dirty="0"/>
          </a:p>
          <a:p>
            <a:r>
              <a:rPr lang="en-US" sz="4400" dirty="0" smtClean="0"/>
              <a:t>Sign-in</a:t>
            </a:r>
          </a:p>
          <a:p>
            <a:pPr lvl="1"/>
            <a:r>
              <a:rPr lang="en-US" sz="4200" dirty="0" smtClean="0"/>
              <a:t>Type your name and organization into the chat box </a:t>
            </a:r>
            <a:endParaRPr lang="en-US" sz="4200" dirty="0"/>
          </a:p>
          <a:p>
            <a:pPr marL="0" indent="0">
              <a:buNone/>
            </a:pPr>
            <a:endParaRPr lang="en-US" sz="4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2</a:t>
            </a:fld>
            <a:endParaRPr lang="en-US" dirty="0"/>
          </a:p>
        </p:txBody>
      </p:sp>
      <p:pic>
        <p:nvPicPr>
          <p:cNvPr id="6" name="Picture 5"/>
          <p:cNvPicPr>
            <a:picLocks noChangeAspect="1"/>
          </p:cNvPicPr>
          <p:nvPr/>
        </p:nvPicPr>
        <p:blipFill>
          <a:blip r:embed="rId3"/>
          <a:stretch>
            <a:fillRect/>
          </a:stretch>
        </p:blipFill>
        <p:spPr>
          <a:xfrm rot="480000">
            <a:off x="9343373" y="1740164"/>
            <a:ext cx="1507925" cy="2266911"/>
          </a:xfrm>
          <a:prstGeom prst="rect">
            <a:avLst/>
          </a:prstGeom>
        </p:spPr>
      </p:pic>
    </p:spTree>
    <p:extLst>
      <p:ext uri="{BB962C8B-B14F-4D97-AF65-F5344CB8AC3E}">
        <p14:creationId xmlns:p14="http://schemas.microsoft.com/office/powerpoint/2010/main" val="650758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574567" cy="824753"/>
          </a:xfrm>
          <a:solidFill>
            <a:schemeClr val="accent3">
              <a:lumMod val="20000"/>
              <a:lumOff val="80000"/>
            </a:schemeClr>
          </a:solidFill>
          <a:ln w="19050">
            <a:solidFill>
              <a:srgbClr val="6600CC"/>
            </a:solidFill>
          </a:ln>
        </p:spPr>
        <p:txBody>
          <a:bodyPr anchor="ctr"/>
          <a:lstStyle/>
          <a:p>
            <a:r>
              <a:rPr lang="en-US" dirty="0" smtClean="0"/>
              <a:t>Yard Sign Competition Update: </a:t>
            </a:r>
            <a:endParaRPr lang="en-US" dirty="0"/>
          </a:p>
        </p:txBody>
      </p:sp>
      <p:sp>
        <p:nvSpPr>
          <p:cNvPr id="3" name="Content Placeholder 2"/>
          <p:cNvSpPr>
            <a:spLocks noGrp="1"/>
          </p:cNvSpPr>
          <p:nvPr>
            <p:ph idx="1"/>
          </p:nvPr>
        </p:nvSpPr>
        <p:spPr>
          <a:xfrm>
            <a:off x="590248" y="1792043"/>
            <a:ext cx="8596668" cy="4758218"/>
          </a:xfrm>
        </p:spPr>
        <p:txBody>
          <a:bodyPr>
            <a:noAutofit/>
          </a:bodyPr>
          <a:lstStyle/>
          <a:p>
            <a:pPr marL="0" indent="0">
              <a:buNone/>
            </a:pPr>
            <a:r>
              <a:rPr lang="en-US" sz="3600" dirty="0" smtClean="0">
                <a:solidFill>
                  <a:schemeClr val="accent2">
                    <a:lumMod val="75000"/>
                  </a:schemeClr>
                </a:solidFill>
              </a:rPr>
              <a:t>CHECK</a:t>
            </a:r>
            <a:r>
              <a:rPr lang="en-US" sz="3600" dirty="0" smtClean="0"/>
              <a:t> out the </a:t>
            </a:r>
            <a:r>
              <a:rPr lang="en-US" sz="3600" dirty="0" smtClean="0">
                <a:solidFill>
                  <a:schemeClr val="accent3">
                    <a:lumMod val="75000"/>
                  </a:schemeClr>
                </a:solidFill>
              </a:rPr>
              <a:t>Video</a:t>
            </a:r>
            <a:r>
              <a:rPr lang="en-US" sz="3600" dirty="0" smtClean="0"/>
              <a:t>!!!  </a:t>
            </a:r>
          </a:p>
          <a:p>
            <a:pPr marL="0" indent="0">
              <a:buNone/>
            </a:pPr>
            <a:r>
              <a:rPr lang="en-US" sz="3200" dirty="0" smtClean="0"/>
              <a:t>Make sure to get your sign!!  </a:t>
            </a:r>
          </a:p>
          <a:p>
            <a:pPr marL="0" indent="0">
              <a:buNone/>
            </a:pPr>
            <a:endParaRPr lang="en-US" sz="2800" dirty="0" smtClean="0"/>
          </a:p>
          <a:p>
            <a:r>
              <a:rPr lang="en-US" sz="2800" dirty="0" smtClean="0"/>
              <a:t>Help us spread awareness! </a:t>
            </a:r>
          </a:p>
          <a:p>
            <a:r>
              <a:rPr lang="en-US" sz="2800" dirty="0" smtClean="0"/>
              <a:t>Distribution dates and locations to be announced soon</a:t>
            </a:r>
          </a:p>
        </p:txBody>
      </p:sp>
      <p:sp>
        <p:nvSpPr>
          <p:cNvPr id="4" name="Slide Number Placeholder 3"/>
          <p:cNvSpPr>
            <a:spLocks noGrp="1"/>
          </p:cNvSpPr>
          <p:nvPr>
            <p:ph type="sldNum" sz="quarter" idx="12"/>
          </p:nvPr>
        </p:nvSpPr>
        <p:spPr/>
        <p:txBody>
          <a:bodyPr/>
          <a:lstStyle/>
          <a:p>
            <a:fld id="{5D7FE806-1C63-4ECA-B0B7-914BA92DD0D1}" type="slidenum">
              <a:rPr lang="en-US" smtClean="0"/>
              <a:t>20</a:t>
            </a:fld>
            <a:endParaRPr lang="en-US" dirty="0"/>
          </a:p>
        </p:txBody>
      </p:sp>
      <p:pic>
        <p:nvPicPr>
          <p:cNvPr id="5" name="Picture 4"/>
          <p:cNvPicPr>
            <a:picLocks noChangeAspect="1"/>
          </p:cNvPicPr>
          <p:nvPr/>
        </p:nvPicPr>
        <p:blipFill>
          <a:blip r:embed="rId2"/>
          <a:stretch>
            <a:fillRect/>
          </a:stretch>
        </p:blipFill>
        <p:spPr>
          <a:xfrm rot="480000">
            <a:off x="9659059" y="4189449"/>
            <a:ext cx="1507925" cy="2266911"/>
          </a:xfrm>
          <a:prstGeom prst="rect">
            <a:avLst/>
          </a:prstGeom>
        </p:spPr>
      </p:pic>
      <p:pic>
        <p:nvPicPr>
          <p:cNvPr id="6" name="Picture 5"/>
          <p:cNvPicPr>
            <a:picLocks noChangeAspect="1"/>
          </p:cNvPicPr>
          <p:nvPr/>
        </p:nvPicPr>
        <p:blipFill>
          <a:blip r:embed="rId3"/>
          <a:stretch>
            <a:fillRect/>
          </a:stretch>
        </p:blipFill>
        <p:spPr>
          <a:xfrm rot="638273">
            <a:off x="7502093" y="553370"/>
            <a:ext cx="3456732" cy="3032442"/>
          </a:xfrm>
          <a:prstGeom prst="rect">
            <a:avLst/>
          </a:prstGeom>
        </p:spPr>
      </p:pic>
    </p:spTree>
    <p:extLst>
      <p:ext uri="{BB962C8B-B14F-4D97-AF65-F5344CB8AC3E}">
        <p14:creationId xmlns:p14="http://schemas.microsoft.com/office/powerpoint/2010/main" val="210973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12" y="387927"/>
            <a:ext cx="8968690" cy="701964"/>
          </a:xfrm>
          <a:solidFill>
            <a:schemeClr val="accent4">
              <a:lumMod val="20000"/>
              <a:lumOff val="80000"/>
            </a:schemeClr>
          </a:solidFill>
          <a:ln w="28575">
            <a:solidFill>
              <a:srgbClr val="26BCC2"/>
            </a:solidFill>
          </a:ln>
        </p:spPr>
        <p:txBody>
          <a:bodyPr>
            <a:normAutofit/>
          </a:bodyPr>
          <a:lstStyle/>
          <a:p>
            <a:r>
              <a:rPr lang="en-US" dirty="0" smtClean="0"/>
              <a:t>Community Outreach and Education Team </a:t>
            </a:r>
            <a:endParaRPr lang="en-US" dirty="0"/>
          </a:p>
        </p:txBody>
      </p:sp>
      <p:sp>
        <p:nvSpPr>
          <p:cNvPr id="3" name="Content Placeholder 2"/>
          <p:cNvSpPr>
            <a:spLocks noGrp="1"/>
          </p:cNvSpPr>
          <p:nvPr>
            <p:ph idx="1"/>
          </p:nvPr>
        </p:nvSpPr>
        <p:spPr>
          <a:xfrm>
            <a:off x="437188" y="1829313"/>
            <a:ext cx="8968690" cy="4244924"/>
          </a:xfrm>
        </p:spPr>
        <p:txBody>
          <a:bodyPr>
            <a:noAutofit/>
          </a:bodyPr>
          <a:lstStyle/>
          <a:p>
            <a:r>
              <a:rPr lang="en-US" sz="2400" dirty="0" smtClean="0"/>
              <a:t>WE NEED YOU!!!!!!!!!  Who wants to join the team???  </a:t>
            </a:r>
          </a:p>
          <a:p>
            <a:r>
              <a:rPr lang="en-US" sz="2400" dirty="0"/>
              <a:t>Interested in joining the team?  </a:t>
            </a:r>
          </a:p>
          <a:p>
            <a:pPr lvl="1"/>
            <a:r>
              <a:rPr lang="en-US" sz="2200" dirty="0"/>
              <a:t>Email: Marcy at </a:t>
            </a:r>
            <a:r>
              <a:rPr lang="en-US" sz="2200" dirty="0" smtClean="0"/>
              <a:t>mscott@crscares.org</a:t>
            </a:r>
            <a:endParaRPr lang="en-US" sz="2400" dirty="0" smtClean="0"/>
          </a:p>
          <a:p>
            <a:r>
              <a:rPr lang="en-US" sz="2400" dirty="0" smtClean="0"/>
              <a:t>If </a:t>
            </a:r>
            <a:r>
              <a:rPr lang="en-US" sz="2400" dirty="0"/>
              <a:t>you're not able to join the team, please share ideas or contacts that would be helpful to our outreach</a:t>
            </a:r>
            <a:r>
              <a:rPr lang="en-US" sz="2400" dirty="0" smtClean="0"/>
              <a:t>.</a:t>
            </a:r>
            <a:endParaRPr lang="en-US" sz="2400" dirty="0"/>
          </a:p>
          <a:p>
            <a:r>
              <a:rPr lang="en-US" sz="2400" dirty="0"/>
              <a:t>We've got some contacts and connections to reach out to veterans, youth and gun clubs.   </a:t>
            </a:r>
            <a:endParaRPr lang="en-US" sz="2400" dirty="0" smtClean="0"/>
          </a:p>
          <a:p>
            <a:r>
              <a:rPr lang="en-US" sz="2400" dirty="0" smtClean="0"/>
              <a:t>Have any ideas on how to connect with local restaurants, bars, and business owners?  If so, lets hear them!!  Please share your contacts.  </a:t>
            </a:r>
            <a:endParaRPr lang="en-US" sz="2400" dirty="0"/>
          </a:p>
          <a:p>
            <a:endParaRPr lang="en-US" sz="2200" dirty="0" smtClean="0"/>
          </a:p>
        </p:txBody>
      </p:sp>
      <p:sp>
        <p:nvSpPr>
          <p:cNvPr id="4" name="Slide Number Placeholder 3"/>
          <p:cNvSpPr>
            <a:spLocks noGrp="1"/>
          </p:cNvSpPr>
          <p:nvPr>
            <p:ph type="sldNum" sz="quarter" idx="12"/>
          </p:nvPr>
        </p:nvSpPr>
        <p:spPr/>
        <p:txBody>
          <a:bodyPr/>
          <a:lstStyle/>
          <a:p>
            <a:fld id="{5D7FE806-1C63-4ECA-B0B7-914BA92DD0D1}" type="slidenum">
              <a:rPr lang="en-US" smtClean="0"/>
              <a:t>21</a:t>
            </a:fld>
            <a:endParaRPr lang="en-US" dirty="0"/>
          </a:p>
        </p:txBody>
      </p:sp>
      <p:pic>
        <p:nvPicPr>
          <p:cNvPr id="5" name="Picture 4"/>
          <p:cNvPicPr>
            <a:picLocks noChangeAspect="1"/>
          </p:cNvPicPr>
          <p:nvPr/>
        </p:nvPicPr>
        <p:blipFill>
          <a:blip r:embed="rId2"/>
          <a:stretch>
            <a:fillRect/>
          </a:stretch>
        </p:blipFill>
        <p:spPr>
          <a:xfrm rot="480000">
            <a:off x="9844115" y="4045676"/>
            <a:ext cx="1507925" cy="2266911"/>
          </a:xfrm>
          <a:prstGeom prst="rect">
            <a:avLst/>
          </a:prstGeom>
        </p:spPr>
      </p:pic>
    </p:spTree>
    <p:extLst>
      <p:ext uri="{BB962C8B-B14F-4D97-AF65-F5344CB8AC3E}">
        <p14:creationId xmlns:p14="http://schemas.microsoft.com/office/powerpoint/2010/main" val="1418599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11" y="425202"/>
            <a:ext cx="2106071" cy="737125"/>
          </a:xfrm>
          <a:solidFill>
            <a:schemeClr val="accent4">
              <a:lumMod val="20000"/>
              <a:lumOff val="80000"/>
            </a:schemeClr>
          </a:solidFill>
          <a:ln w="28575">
            <a:solidFill>
              <a:srgbClr val="26BCC2"/>
            </a:solidFill>
          </a:ln>
        </p:spPr>
        <p:txBody>
          <a:bodyPr/>
          <a:lstStyle/>
          <a:p>
            <a:r>
              <a:rPr lang="en-US" dirty="0" smtClean="0"/>
              <a:t>Trainings </a:t>
            </a: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22</a:t>
            </a:fld>
            <a:endParaRPr lang="en-US" dirty="0"/>
          </a:p>
        </p:txBody>
      </p:sp>
      <p:pic>
        <p:nvPicPr>
          <p:cNvPr id="5" name="Picture 4"/>
          <p:cNvPicPr>
            <a:picLocks noChangeAspect="1"/>
          </p:cNvPicPr>
          <p:nvPr/>
        </p:nvPicPr>
        <p:blipFill>
          <a:blip r:embed="rId2"/>
          <a:stretch>
            <a:fillRect/>
          </a:stretch>
        </p:blipFill>
        <p:spPr>
          <a:xfrm>
            <a:off x="10452627" y="5361394"/>
            <a:ext cx="932769" cy="1268078"/>
          </a:xfrm>
          <a:prstGeom prst="rect">
            <a:avLst/>
          </a:prstGeom>
        </p:spPr>
      </p:pic>
      <p:sp>
        <p:nvSpPr>
          <p:cNvPr id="3" name="TextBox 2"/>
          <p:cNvSpPr txBox="1"/>
          <p:nvPr/>
        </p:nvSpPr>
        <p:spPr>
          <a:xfrm>
            <a:off x="2707120" y="5403261"/>
            <a:ext cx="3853757" cy="892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rtlCol="0">
            <a:spAutoFit/>
          </a:bodyPr>
          <a:lstStyle/>
          <a:p>
            <a:pPr algn="ctr"/>
            <a:endParaRPr lang="en-US" b="1" dirty="0" smtClean="0">
              <a:hlinkClick r:id="rId3"/>
            </a:endParaRPr>
          </a:p>
          <a:p>
            <a:pPr algn="ctr"/>
            <a:r>
              <a:rPr lang="en-US" sz="1600" dirty="0" smtClean="0">
                <a:hlinkClick r:id="rId3"/>
              </a:rPr>
              <a:t>www.bc-systemofcare.org/training/</a:t>
            </a:r>
            <a:endParaRPr lang="en-US" sz="1600" dirty="0" smtClean="0"/>
          </a:p>
          <a:p>
            <a:endParaRPr lang="en-US" dirty="0"/>
          </a:p>
        </p:txBody>
      </p:sp>
      <p:sp>
        <p:nvSpPr>
          <p:cNvPr id="6" name="Content Placeholder 5"/>
          <p:cNvSpPr>
            <a:spLocks noGrp="1"/>
          </p:cNvSpPr>
          <p:nvPr>
            <p:ph idx="1"/>
          </p:nvPr>
        </p:nvSpPr>
        <p:spPr>
          <a:xfrm>
            <a:off x="677333" y="1236218"/>
            <a:ext cx="8596668" cy="4879035"/>
          </a:xfrm>
        </p:spPr>
        <p:txBody>
          <a:bodyPr>
            <a:normAutofit/>
          </a:bodyPr>
          <a:lstStyle/>
          <a:p>
            <a:pPr lvl="1"/>
            <a:endParaRPr lang="en-US" dirty="0" smtClean="0"/>
          </a:p>
          <a:p>
            <a:pPr marL="0" indent="0">
              <a:buNone/>
            </a:pPr>
            <a:r>
              <a:rPr lang="en-US" sz="2600" b="1" dirty="0" smtClean="0"/>
              <a:t>QPR (Question, Persuade, and Refer) </a:t>
            </a:r>
          </a:p>
          <a:p>
            <a:pPr lvl="1"/>
            <a:r>
              <a:rPr lang="en-US" sz="2400" dirty="0" smtClean="0"/>
              <a:t>Partnering with Geneva College to offer training to Beaver County </a:t>
            </a:r>
          </a:p>
          <a:p>
            <a:pPr lvl="1"/>
            <a:r>
              <a:rPr lang="en-US" sz="2400" dirty="0" smtClean="0"/>
              <a:t>Last one held on 21</a:t>
            </a:r>
            <a:r>
              <a:rPr lang="en-US" sz="2400" baseline="30000" dirty="0" smtClean="0"/>
              <a:t>st</a:t>
            </a:r>
            <a:r>
              <a:rPr lang="en-US" sz="2400" dirty="0" smtClean="0"/>
              <a:t> from 1-2:30pm</a:t>
            </a:r>
          </a:p>
          <a:p>
            <a:pPr lvl="1"/>
            <a:r>
              <a:rPr lang="en-US" sz="2400" dirty="0" smtClean="0"/>
              <a:t>Upcoming dates scheduled: </a:t>
            </a:r>
          </a:p>
          <a:p>
            <a:pPr lvl="2"/>
            <a:r>
              <a:rPr lang="en-US" sz="2200" dirty="0" smtClean="0"/>
              <a:t>May 21st from 1-2:30pm</a:t>
            </a:r>
          </a:p>
          <a:p>
            <a:pPr lvl="2"/>
            <a:r>
              <a:rPr lang="en-US" sz="2200" dirty="0" smtClean="0"/>
              <a:t>June 17</a:t>
            </a:r>
            <a:r>
              <a:rPr lang="en-US" sz="2200" baseline="30000" dirty="0" smtClean="0"/>
              <a:t>th</a:t>
            </a:r>
            <a:r>
              <a:rPr lang="en-US" sz="2200" dirty="0" smtClean="0"/>
              <a:t> 10:30-12:00pm</a:t>
            </a:r>
            <a:endParaRPr lang="en-US" sz="2000" dirty="0" smtClean="0"/>
          </a:p>
          <a:p>
            <a:pPr lvl="1"/>
            <a:r>
              <a:rPr lang="en-US" sz="2400" dirty="0" smtClean="0"/>
              <a:t>Flyer and registration information will be forthcoming </a:t>
            </a:r>
          </a:p>
          <a:p>
            <a:pPr lvl="1"/>
            <a:endParaRPr lang="en-US" sz="2400" dirty="0" smtClean="0"/>
          </a:p>
          <a:p>
            <a:pPr lvl="1"/>
            <a:endParaRPr lang="en-US" dirty="0" smtClean="0"/>
          </a:p>
        </p:txBody>
      </p:sp>
    </p:spTree>
    <p:extLst>
      <p:ext uri="{BB962C8B-B14F-4D97-AF65-F5344CB8AC3E}">
        <p14:creationId xmlns:p14="http://schemas.microsoft.com/office/powerpoint/2010/main" val="1261426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 xmlns:a16="http://schemas.microsoft.com/office/drawing/2014/main" id="{F24B86A7-A35D-4E35-8136-1BD63F88E46A}"/>
              </a:ext>
            </a:extLst>
          </p:cNvPr>
          <p:cNvSpPr>
            <a:spLocks noGrp="1"/>
          </p:cNvSpPr>
          <p:nvPr>
            <p:ph type="title"/>
          </p:nvPr>
        </p:nvSpPr>
        <p:spPr>
          <a:xfrm>
            <a:off x="335664" y="827578"/>
            <a:ext cx="8596668" cy="799592"/>
          </a:xfrm>
        </p:spPr>
        <p:txBody>
          <a:bodyPr/>
          <a:lstStyle/>
          <a:p>
            <a:r>
              <a:rPr lang="en-US" b="1" dirty="0"/>
              <a:t>Upcoming Virtual Trainings</a:t>
            </a:r>
          </a:p>
        </p:txBody>
      </p:sp>
      <p:sp>
        <p:nvSpPr>
          <p:cNvPr id="19" name="Content Placeholder 18">
            <a:extLst>
              <a:ext uri="{FF2B5EF4-FFF2-40B4-BE49-F238E27FC236}">
                <a16:creationId xmlns="" xmlns:a16="http://schemas.microsoft.com/office/drawing/2014/main" id="{9C638C7D-EE73-49A9-8E65-2F1BE8991CF7}"/>
              </a:ext>
            </a:extLst>
          </p:cNvPr>
          <p:cNvSpPr>
            <a:spLocks noGrp="1"/>
          </p:cNvSpPr>
          <p:nvPr>
            <p:ph type="body" idx="1"/>
          </p:nvPr>
        </p:nvSpPr>
        <p:spPr>
          <a:xfrm>
            <a:off x="330917" y="1855227"/>
            <a:ext cx="9112126" cy="4906262"/>
          </a:xfrm>
        </p:spPr>
        <p:txBody>
          <a:bodyPr>
            <a:normAutofit fontScale="25000" lnSpcReduction="20000"/>
          </a:bodyPr>
          <a:lstStyle/>
          <a:p>
            <a:pPr marL="342900" indent="-342900">
              <a:buFont typeface="Arial" panose="020B0604020202020204" pitchFamily="34" charset="0"/>
              <a:buChar char="•"/>
            </a:pPr>
            <a:r>
              <a:rPr lang="en-US" sz="9600" dirty="0" smtClean="0"/>
              <a:t>4/27/21  </a:t>
            </a:r>
            <a:r>
              <a:rPr lang="en-US" sz="9600" dirty="0"/>
              <a:t>Trauma Informed Care </a:t>
            </a:r>
          </a:p>
          <a:p>
            <a:pPr marL="342900" indent="-342900">
              <a:buFont typeface="Arial" panose="020B0604020202020204" pitchFamily="34" charset="0"/>
              <a:buChar char="•"/>
            </a:pPr>
            <a:r>
              <a:rPr lang="en-US" sz="9600" dirty="0"/>
              <a:t>4/29/21  Developing the Capacity to Serve Others by </a:t>
            </a:r>
            <a:r>
              <a:rPr lang="en-US" sz="9600" dirty="0" smtClean="0"/>
              <a:t>					     </a:t>
            </a:r>
            <a:r>
              <a:rPr lang="en-US" sz="9600" dirty="0"/>
              <a:t> </a:t>
            </a:r>
            <a:r>
              <a:rPr lang="en-US" sz="9600" dirty="0" smtClean="0"/>
              <a:t>  Increasing Understanding </a:t>
            </a:r>
            <a:r>
              <a:rPr lang="en-US" sz="9600" dirty="0"/>
              <a:t>of Cultural Competency</a:t>
            </a:r>
          </a:p>
          <a:p>
            <a:pPr marL="342900" indent="-342900">
              <a:buFont typeface="Arial" panose="020B0604020202020204" pitchFamily="34" charset="0"/>
              <a:buChar char="•"/>
            </a:pPr>
            <a:r>
              <a:rPr lang="en-US" sz="9600" dirty="0"/>
              <a:t>4/29/21  The Culture of Poverty</a:t>
            </a:r>
          </a:p>
          <a:p>
            <a:pPr marL="342900" indent="-342900">
              <a:buFont typeface="Arial" panose="020B0604020202020204" pitchFamily="34" charset="0"/>
              <a:buChar char="•"/>
            </a:pPr>
            <a:r>
              <a:rPr lang="en-US" sz="9600" dirty="0"/>
              <a:t>5/17/21  Safety First: Basic Suicide Prevention Training</a:t>
            </a:r>
          </a:p>
          <a:p>
            <a:pPr marL="342900" indent="-342900">
              <a:buFont typeface="Arial" panose="020B0604020202020204" pitchFamily="34" charset="0"/>
              <a:buChar char="•"/>
            </a:pPr>
            <a:r>
              <a:rPr lang="en-US" sz="9600" dirty="0" smtClean="0"/>
              <a:t>5/19/21  </a:t>
            </a:r>
            <a:r>
              <a:rPr lang="en-US" sz="9600" dirty="0"/>
              <a:t>Screening of – Suicide: The Ripple Effect</a:t>
            </a:r>
          </a:p>
          <a:p>
            <a:pPr marL="342900" indent="-342900">
              <a:buFont typeface="Arial" panose="020B0604020202020204" pitchFamily="34" charset="0"/>
              <a:buChar char="•"/>
            </a:pPr>
            <a:r>
              <a:rPr lang="en-US" sz="9600" dirty="0" smtClean="0"/>
              <a:t>5/21/21  QPR Training</a:t>
            </a:r>
          </a:p>
          <a:p>
            <a:endParaRPr lang="en-US" sz="9600" dirty="0"/>
          </a:p>
          <a:p>
            <a:r>
              <a:rPr lang="en-US" sz="16000" b="1" dirty="0" smtClean="0">
                <a:solidFill>
                  <a:schemeClr val="accent1"/>
                </a:solidFill>
              </a:rPr>
              <a:t>Upcoming </a:t>
            </a:r>
            <a:r>
              <a:rPr lang="en-US" sz="16000" b="1" dirty="0">
                <a:solidFill>
                  <a:schemeClr val="accent1"/>
                </a:solidFill>
              </a:rPr>
              <a:t>In-Person </a:t>
            </a:r>
            <a:r>
              <a:rPr lang="en-US" sz="16000" b="1" dirty="0" smtClean="0">
                <a:solidFill>
                  <a:schemeClr val="accent1"/>
                </a:solidFill>
              </a:rPr>
              <a:t>Trainings</a:t>
            </a:r>
            <a:endParaRPr lang="en-US" sz="16000" b="1" dirty="0">
              <a:solidFill>
                <a:schemeClr val="accent1"/>
              </a:solidFill>
            </a:endParaRPr>
          </a:p>
          <a:p>
            <a:pPr marL="342900" indent="-342900">
              <a:buFont typeface="Arial" panose="020B0604020202020204" pitchFamily="34" charset="0"/>
              <a:buChar char="•"/>
            </a:pPr>
            <a:r>
              <a:rPr lang="en-US" sz="9600" dirty="0"/>
              <a:t>5/20/21  Mental Health First Aid </a:t>
            </a:r>
          </a:p>
          <a:p>
            <a:pPr marL="342900" indent="-342900">
              <a:buFont typeface="Arial" panose="020B0604020202020204" pitchFamily="34" charset="0"/>
              <a:buChar char="•"/>
            </a:pPr>
            <a:endParaRPr lang="en-US" sz="4400" dirty="0"/>
          </a:p>
          <a:p>
            <a:endParaRPr lang="en-US" sz="4400" dirty="0">
              <a:solidFill>
                <a:schemeClr val="accent1"/>
              </a:solidFill>
            </a:endParaRPr>
          </a:p>
          <a:p>
            <a:pPr marL="342900" indent="-342900">
              <a:buFont typeface="Arial" panose="020B0604020202020204" pitchFamily="34" charset="0"/>
              <a:buChar char="•"/>
            </a:pPr>
            <a:endParaRPr lang="en-US" sz="4500" dirty="0"/>
          </a:p>
          <a:p>
            <a:endParaRPr lang="en-US" dirty="0"/>
          </a:p>
          <a:p>
            <a:endParaRPr lang="en-US" dirty="0"/>
          </a:p>
        </p:txBody>
      </p:sp>
      <p:sp>
        <p:nvSpPr>
          <p:cNvPr id="2" name="Slide Number Placeholder 1">
            <a:extLst>
              <a:ext uri="{FF2B5EF4-FFF2-40B4-BE49-F238E27FC236}">
                <a16:creationId xmlns="" xmlns:a16="http://schemas.microsoft.com/office/drawing/2014/main" id="{42DCB751-935F-426D-8590-B623AFDA9E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7FE806-1C63-4ECA-B0B7-914BA92DD0D1}" type="slidenum">
              <a:rPr kumimoji="0" lang="en-US" sz="900" b="0" i="0" u="none" strike="noStrike" kern="1200" cap="none" spc="0" normalizeH="0" baseline="0" noProof="0" smtClean="0">
                <a:ln>
                  <a:noFill/>
                </a:ln>
                <a:solidFill>
                  <a:srgbClr val="36B5B2"/>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36B5B2"/>
              </a:solidFill>
              <a:effectLst/>
              <a:uLnTx/>
              <a:uFillTx/>
              <a:latin typeface="Trebuchet MS" panose="020B0603020202020204"/>
              <a:ea typeface="+mn-ea"/>
              <a:cs typeface="+mn-cs"/>
            </a:endParaRPr>
          </a:p>
        </p:txBody>
      </p:sp>
      <p:pic>
        <p:nvPicPr>
          <p:cNvPr id="4" name="Picture 3"/>
          <p:cNvPicPr>
            <a:picLocks noChangeAspect="1"/>
          </p:cNvPicPr>
          <p:nvPr/>
        </p:nvPicPr>
        <p:blipFill>
          <a:blip r:embed="rId2"/>
          <a:stretch>
            <a:fillRect/>
          </a:stretch>
        </p:blipFill>
        <p:spPr>
          <a:xfrm>
            <a:off x="9274002" y="2180479"/>
            <a:ext cx="2202066" cy="2468880"/>
          </a:xfrm>
          <a:prstGeom prst="rect">
            <a:avLst/>
          </a:prstGeom>
        </p:spPr>
      </p:pic>
      <p:pic>
        <p:nvPicPr>
          <p:cNvPr id="5" name="Picture 4"/>
          <p:cNvPicPr>
            <a:picLocks noChangeAspect="1"/>
          </p:cNvPicPr>
          <p:nvPr/>
        </p:nvPicPr>
        <p:blipFill>
          <a:blip r:embed="rId3"/>
          <a:stretch>
            <a:fillRect/>
          </a:stretch>
        </p:blipFill>
        <p:spPr>
          <a:xfrm>
            <a:off x="9612083" y="4749809"/>
            <a:ext cx="1478884" cy="2011680"/>
          </a:xfrm>
          <a:prstGeom prst="rect">
            <a:avLst/>
          </a:prstGeom>
        </p:spPr>
      </p:pic>
      <p:pic>
        <p:nvPicPr>
          <p:cNvPr id="6" name="Picture 5"/>
          <p:cNvPicPr>
            <a:picLocks noChangeAspect="1"/>
          </p:cNvPicPr>
          <p:nvPr/>
        </p:nvPicPr>
        <p:blipFill>
          <a:blip r:embed="rId4"/>
          <a:stretch>
            <a:fillRect/>
          </a:stretch>
        </p:blipFill>
        <p:spPr>
          <a:xfrm>
            <a:off x="9501367" y="670560"/>
            <a:ext cx="1700316" cy="1280160"/>
          </a:xfrm>
          <a:prstGeom prst="rect">
            <a:avLst/>
          </a:prstGeom>
        </p:spPr>
      </p:pic>
    </p:spTree>
    <p:extLst>
      <p:ext uri="{BB962C8B-B14F-4D97-AF65-F5344CB8AC3E}">
        <p14:creationId xmlns:p14="http://schemas.microsoft.com/office/powerpoint/2010/main" val="997473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1" y="609600"/>
            <a:ext cx="9769355" cy="882007"/>
          </a:xfrm>
          <a:solidFill>
            <a:schemeClr val="accent4">
              <a:lumMod val="20000"/>
              <a:lumOff val="80000"/>
            </a:schemeClr>
          </a:solidFill>
          <a:ln>
            <a:solidFill>
              <a:schemeClr val="accent1"/>
            </a:solidFill>
          </a:ln>
        </p:spPr>
        <p:txBody>
          <a:bodyPr anchor="ctr">
            <a:normAutofit fontScale="90000"/>
          </a:bodyPr>
          <a:lstStyle/>
          <a:p>
            <a:r>
              <a:rPr lang="en-US" b="1" dirty="0" smtClean="0"/>
              <a:t>Beaver County System of Care: You Tube Channel  </a:t>
            </a:r>
            <a:endParaRPr lang="en-US" b="1" dirty="0"/>
          </a:p>
        </p:txBody>
      </p:sp>
      <p:sp>
        <p:nvSpPr>
          <p:cNvPr id="3" name="Content Placeholder 2"/>
          <p:cNvSpPr>
            <a:spLocks noGrp="1"/>
          </p:cNvSpPr>
          <p:nvPr>
            <p:ph idx="1"/>
          </p:nvPr>
        </p:nvSpPr>
        <p:spPr>
          <a:xfrm>
            <a:off x="391282" y="1828800"/>
            <a:ext cx="9168772" cy="5029200"/>
          </a:xfrm>
        </p:spPr>
        <p:txBody>
          <a:bodyPr>
            <a:normAutofit fontScale="92500" lnSpcReduction="20000"/>
          </a:bodyPr>
          <a:lstStyle/>
          <a:p>
            <a:r>
              <a:rPr lang="en-US" sz="3200" dirty="0"/>
              <a:t>SOC YouTube </a:t>
            </a:r>
            <a:r>
              <a:rPr lang="en-US" sz="3200" dirty="0" smtClean="0"/>
              <a:t>channel: </a:t>
            </a:r>
          </a:p>
          <a:p>
            <a:pPr marL="0" indent="0">
              <a:buNone/>
            </a:pPr>
            <a:r>
              <a:rPr lang="en-US" sz="3200" u="sng" dirty="0" smtClean="0">
                <a:hlinkClick r:id="rId2"/>
              </a:rPr>
              <a:t>https</a:t>
            </a:r>
            <a:r>
              <a:rPr lang="en-US" sz="3200" u="sng" dirty="0">
                <a:hlinkClick r:id="rId2"/>
              </a:rPr>
              <a:t>://www.youtube.com/watch?v=GY4rLQJRAcM&amp;list=PL6lF8gWeCfKyHgu4A5RKl1SX7kH2BJrC-&amp;</a:t>
            </a:r>
            <a:r>
              <a:rPr lang="en-US" sz="3200" u="sng" dirty="0" smtClean="0">
                <a:hlinkClick r:id="rId2"/>
              </a:rPr>
              <a:t>index=2</a:t>
            </a:r>
            <a:endParaRPr lang="en-US" sz="3200" u="sng" dirty="0" smtClean="0"/>
          </a:p>
          <a:p>
            <a:endParaRPr lang="en-US" sz="3200" dirty="0" smtClean="0"/>
          </a:p>
          <a:p>
            <a:r>
              <a:rPr lang="en-US" sz="3200" dirty="0" smtClean="0"/>
              <a:t>Check out the archived webinars! </a:t>
            </a:r>
          </a:p>
          <a:p>
            <a:pPr lvl="1"/>
            <a:r>
              <a:rPr lang="en-US" sz="3200" dirty="0" smtClean="0"/>
              <a:t>Zero Suicide trainings </a:t>
            </a:r>
          </a:p>
          <a:p>
            <a:pPr lvl="1"/>
            <a:r>
              <a:rPr lang="en-US" sz="3200" dirty="0" smtClean="0"/>
              <a:t>System of Care trainings </a:t>
            </a:r>
          </a:p>
          <a:p>
            <a:pPr lvl="1"/>
            <a:r>
              <a:rPr lang="en-US" sz="3200" dirty="0" smtClean="0"/>
              <a:t>Co-Occurring Disorder Trainings  </a:t>
            </a:r>
            <a:endParaRPr lang="en-US" sz="3200" dirty="0"/>
          </a:p>
          <a:p>
            <a:pPr marL="0" indent="0">
              <a:buNone/>
            </a:pPr>
            <a:endParaRPr lang="en-US" sz="2400" dirty="0"/>
          </a:p>
          <a:p>
            <a:pPr marL="0" indent="0">
              <a:buNone/>
            </a:pPr>
            <a:r>
              <a:rPr lang="en-US" sz="2400" dirty="0"/>
              <a:t> </a:t>
            </a:r>
          </a:p>
          <a:p>
            <a:endParaRPr lang="en-US" sz="2200" dirty="0"/>
          </a:p>
        </p:txBody>
      </p:sp>
      <p:sp>
        <p:nvSpPr>
          <p:cNvPr id="4" name="Slide Number Placeholder 3"/>
          <p:cNvSpPr>
            <a:spLocks noGrp="1"/>
          </p:cNvSpPr>
          <p:nvPr>
            <p:ph type="sldNum" sz="quarter" idx="12"/>
          </p:nvPr>
        </p:nvSpPr>
        <p:spPr/>
        <p:txBody>
          <a:bodyPr/>
          <a:lstStyle/>
          <a:p>
            <a:fld id="{5D7FE806-1C63-4ECA-B0B7-914BA92DD0D1}" type="slidenum">
              <a:rPr lang="en-US" smtClean="0"/>
              <a:t>24</a:t>
            </a:fld>
            <a:endParaRPr lang="en-US" dirty="0"/>
          </a:p>
        </p:txBody>
      </p:sp>
      <p:pic>
        <p:nvPicPr>
          <p:cNvPr id="6" name="Picture 5"/>
          <p:cNvPicPr>
            <a:picLocks noChangeAspect="1"/>
          </p:cNvPicPr>
          <p:nvPr/>
        </p:nvPicPr>
        <p:blipFill>
          <a:blip r:embed="rId3"/>
          <a:stretch>
            <a:fillRect/>
          </a:stretch>
        </p:blipFill>
        <p:spPr>
          <a:xfrm rot="480000">
            <a:off x="9996516" y="4145907"/>
            <a:ext cx="1507925" cy="2266911"/>
          </a:xfrm>
          <a:prstGeom prst="rect">
            <a:avLst/>
          </a:prstGeom>
        </p:spPr>
      </p:pic>
    </p:spTree>
    <p:extLst>
      <p:ext uri="{BB962C8B-B14F-4D97-AF65-F5344CB8AC3E}">
        <p14:creationId xmlns:p14="http://schemas.microsoft.com/office/powerpoint/2010/main" val="1519645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ronicles of the ShoeSquirrel: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9" y="671415"/>
            <a:ext cx="3502979" cy="3931920"/>
          </a:xfrm>
          <a:prstGeom prst="rect">
            <a:avLst/>
          </a:prstGeom>
          <a:effectLst>
            <a:softEdge rad="317500"/>
          </a:effectLst>
        </p:spPr>
      </p:pic>
      <p:sp>
        <p:nvSpPr>
          <p:cNvPr id="2" name="Title 1"/>
          <p:cNvSpPr>
            <a:spLocks noGrp="1"/>
          </p:cNvSpPr>
          <p:nvPr>
            <p:ph type="title"/>
          </p:nvPr>
        </p:nvSpPr>
        <p:spPr>
          <a:xfrm>
            <a:off x="3339708" y="3147685"/>
            <a:ext cx="8503637" cy="2429428"/>
          </a:xfrm>
        </p:spPr>
        <p:txBody>
          <a:bodyPr>
            <a:normAutofit/>
          </a:bodyPr>
          <a:lstStyle/>
          <a:p>
            <a:r>
              <a:rPr lang="en-US" sz="2800" b="1" dirty="0">
                <a:solidFill>
                  <a:schemeClr val="accent2">
                    <a:lumMod val="50000"/>
                  </a:schemeClr>
                </a:solidFill>
              </a:rPr>
              <a:t>Check out the website:  </a:t>
            </a:r>
            <a:r>
              <a:rPr lang="en-US" sz="2800" b="1" dirty="0" smtClean="0">
                <a:solidFill>
                  <a:schemeClr val="accent2">
                    <a:lumMod val="50000"/>
                  </a:schemeClr>
                </a:solidFill>
              </a:rPr>
              <a:t/>
            </a:r>
            <a:br>
              <a:rPr lang="en-US" sz="2800" b="1" dirty="0" smtClean="0">
                <a:solidFill>
                  <a:schemeClr val="accent2">
                    <a:lumMod val="50000"/>
                  </a:schemeClr>
                </a:solidFill>
              </a:rPr>
            </a:br>
            <a:r>
              <a:rPr lang="en-US" sz="2800" b="1" dirty="0" smtClean="0">
                <a:solidFill>
                  <a:schemeClr val="accent2">
                    <a:lumMod val="50000"/>
                  </a:schemeClr>
                </a:solidFill>
                <a:hlinkClick r:id="rId4"/>
              </a:rPr>
              <a:t>http</a:t>
            </a:r>
            <a:r>
              <a:rPr lang="en-US" sz="2800" b="1" dirty="0">
                <a:solidFill>
                  <a:schemeClr val="accent2">
                    <a:lumMod val="50000"/>
                  </a:schemeClr>
                </a:solidFill>
                <a:hlinkClick r:id="rId4"/>
              </a:rPr>
              <a:t>://www.bc-systemofcare.org/</a:t>
            </a:r>
            <a:r>
              <a:rPr lang="en-US" sz="2800" b="1" dirty="0">
                <a:solidFill>
                  <a:schemeClr val="accent2">
                    <a:lumMod val="50000"/>
                  </a:schemeClr>
                </a:solidFill>
              </a:rPr>
              <a:t> </a:t>
            </a:r>
            <a:br>
              <a:rPr lang="en-US" sz="2800" b="1" dirty="0">
                <a:solidFill>
                  <a:schemeClr val="accent2">
                    <a:lumMod val="50000"/>
                  </a:schemeClr>
                </a:solidFill>
              </a:rPr>
            </a:br>
            <a:r>
              <a:rPr lang="en-US" sz="2800" b="1" dirty="0">
                <a:solidFill>
                  <a:schemeClr val="accent2">
                    <a:lumMod val="50000"/>
                  </a:schemeClr>
                </a:solidFill>
              </a:rPr>
              <a:t/>
            </a:r>
            <a:br>
              <a:rPr lang="en-US" sz="2800" b="1" dirty="0">
                <a:solidFill>
                  <a:schemeClr val="accent2">
                    <a:lumMod val="50000"/>
                  </a:schemeClr>
                </a:solidFill>
              </a:rPr>
            </a:br>
            <a:r>
              <a:rPr lang="en-US" sz="2800" b="1" dirty="0">
                <a:solidFill>
                  <a:schemeClr val="accent2">
                    <a:lumMod val="50000"/>
                  </a:schemeClr>
                </a:solidFill>
              </a:rPr>
              <a:t>Send updates to: </a:t>
            </a:r>
            <a:r>
              <a:rPr lang="en-US" sz="2800" b="1" dirty="0">
                <a:solidFill>
                  <a:schemeClr val="tx1"/>
                </a:solidFill>
                <a:hlinkClick r:id="rId5"/>
              </a:rPr>
              <a:t>SOCwebmaster@ahci.org</a:t>
            </a:r>
            <a:r>
              <a:rPr lang="en-US" sz="2800" b="1" dirty="0">
                <a:solidFill>
                  <a:schemeClr val="tx1"/>
                </a:solidFill>
              </a:rPr>
              <a:t> </a:t>
            </a:r>
          </a:p>
        </p:txBody>
      </p:sp>
      <p:sp>
        <p:nvSpPr>
          <p:cNvPr id="5" name="Slide Number Placeholder 4"/>
          <p:cNvSpPr>
            <a:spLocks noGrp="1"/>
          </p:cNvSpPr>
          <p:nvPr>
            <p:ph type="sldNum" sz="quarter" idx="12"/>
          </p:nvPr>
        </p:nvSpPr>
        <p:spPr/>
        <p:txBody>
          <a:bodyPr/>
          <a:lstStyle/>
          <a:p>
            <a:fld id="{5D7FE806-1C63-4ECA-B0B7-914BA92DD0D1}" type="slidenum">
              <a:rPr lang="en-US" smtClean="0"/>
              <a:t>25</a:t>
            </a:fld>
            <a:endParaRPr lang="en-US" dirty="0"/>
          </a:p>
        </p:txBody>
      </p:sp>
      <p:pic>
        <p:nvPicPr>
          <p:cNvPr id="6" name="Picture 5"/>
          <p:cNvPicPr>
            <a:picLocks noChangeAspect="1"/>
          </p:cNvPicPr>
          <p:nvPr/>
        </p:nvPicPr>
        <p:blipFill>
          <a:blip r:embed="rId6"/>
          <a:stretch>
            <a:fillRect/>
          </a:stretch>
        </p:blipFill>
        <p:spPr>
          <a:xfrm rot="480000">
            <a:off x="10590109" y="5432228"/>
            <a:ext cx="810380" cy="1218269"/>
          </a:xfrm>
          <a:prstGeom prst="rect">
            <a:avLst/>
          </a:prstGeom>
        </p:spPr>
      </p:pic>
      <p:sp>
        <p:nvSpPr>
          <p:cNvPr id="7" name="TextBox 6"/>
          <p:cNvSpPr txBox="1"/>
          <p:nvPr/>
        </p:nvSpPr>
        <p:spPr>
          <a:xfrm>
            <a:off x="313509" y="409805"/>
            <a:ext cx="9406809" cy="523220"/>
          </a:xfrm>
          <a:prstGeom prst="rect">
            <a:avLst/>
          </a:prstGeom>
          <a:noFill/>
        </p:spPr>
        <p:txBody>
          <a:bodyPr wrap="square" rtlCol="0">
            <a:spAutoFit/>
          </a:bodyPr>
          <a:lstStyle/>
          <a:p>
            <a:r>
              <a:rPr lang="en-US" sz="2800" dirty="0" smtClean="0"/>
              <a:t> </a:t>
            </a:r>
          </a:p>
        </p:txBody>
      </p:sp>
    </p:spTree>
    <p:extLst>
      <p:ext uri="{BB962C8B-B14F-4D97-AF65-F5344CB8AC3E}">
        <p14:creationId xmlns:p14="http://schemas.microsoft.com/office/powerpoint/2010/main" val="1575944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982"/>
          </a:xfrm>
        </p:spPr>
        <p:txBody>
          <a:bodyPr>
            <a:normAutofit/>
          </a:bodyPr>
          <a:lstStyle/>
          <a:p>
            <a:r>
              <a:rPr lang="en-US" sz="4000" b="1" dirty="0" smtClean="0"/>
              <a:t>Next meeting </a:t>
            </a:r>
            <a:endParaRPr lang="en-US" sz="4000" b="1" dirty="0"/>
          </a:p>
        </p:txBody>
      </p:sp>
      <p:sp>
        <p:nvSpPr>
          <p:cNvPr id="3" name="Content Placeholder 2"/>
          <p:cNvSpPr>
            <a:spLocks noGrp="1"/>
          </p:cNvSpPr>
          <p:nvPr>
            <p:ph idx="1"/>
          </p:nvPr>
        </p:nvSpPr>
        <p:spPr/>
        <p:txBody>
          <a:bodyPr>
            <a:normAutofit/>
          </a:bodyPr>
          <a:lstStyle/>
          <a:p>
            <a:pPr marL="0" indent="0">
              <a:buNone/>
            </a:pPr>
            <a:r>
              <a:rPr lang="en-US" sz="3600" b="1" dirty="0" smtClean="0"/>
              <a:t>May 21</a:t>
            </a:r>
            <a:r>
              <a:rPr lang="en-US" sz="3600" b="1" baseline="30000" dirty="0" smtClean="0"/>
              <a:t>st</a:t>
            </a:r>
            <a:r>
              <a:rPr lang="en-US" sz="3600" b="1" dirty="0" smtClean="0"/>
              <a:t> at 10:30am </a:t>
            </a:r>
            <a:r>
              <a:rPr lang="en-US" sz="3600" b="1" dirty="0" smtClean="0"/>
              <a:t> </a:t>
            </a:r>
            <a:endParaRPr lang="en-US" sz="3600" b="1" dirty="0" smtClean="0"/>
          </a:p>
          <a:p>
            <a:r>
              <a:rPr lang="en-US" sz="3600" b="1" dirty="0" smtClean="0"/>
              <a:t>Zoom link will be sent </a:t>
            </a:r>
            <a:endParaRPr lang="en-US" sz="3600" b="1" dirty="0"/>
          </a:p>
        </p:txBody>
      </p:sp>
      <p:sp>
        <p:nvSpPr>
          <p:cNvPr id="4" name="Slide Number Placeholder 3"/>
          <p:cNvSpPr>
            <a:spLocks noGrp="1"/>
          </p:cNvSpPr>
          <p:nvPr>
            <p:ph type="sldNum" sz="quarter" idx="12"/>
          </p:nvPr>
        </p:nvSpPr>
        <p:spPr/>
        <p:txBody>
          <a:bodyPr/>
          <a:lstStyle/>
          <a:p>
            <a:fld id="{5D7FE806-1C63-4ECA-B0B7-914BA92DD0D1}" type="slidenum">
              <a:rPr lang="en-US" smtClean="0"/>
              <a:t>26</a:t>
            </a:fld>
            <a:endParaRPr lang="en-US" dirty="0"/>
          </a:p>
        </p:txBody>
      </p:sp>
      <p:pic>
        <p:nvPicPr>
          <p:cNvPr id="6" name="Picture 5" descr="Diary School Office - Free vector graphic on Pixabay"/>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13746" y="3221866"/>
            <a:ext cx="4618182" cy="3184621"/>
          </a:xfrm>
          <a:prstGeom prst="rect">
            <a:avLst/>
          </a:prstGeom>
        </p:spPr>
      </p:pic>
      <p:pic>
        <p:nvPicPr>
          <p:cNvPr id="7" name="Picture 6"/>
          <p:cNvPicPr>
            <a:picLocks noChangeAspect="1"/>
          </p:cNvPicPr>
          <p:nvPr/>
        </p:nvPicPr>
        <p:blipFill>
          <a:blip r:embed="rId3"/>
          <a:stretch>
            <a:fillRect/>
          </a:stretch>
        </p:blipFill>
        <p:spPr>
          <a:xfrm rot="3480000">
            <a:off x="6539597" y="3699717"/>
            <a:ext cx="695082" cy="1044939"/>
          </a:xfrm>
          <a:prstGeom prst="rect">
            <a:avLst/>
          </a:prstGeom>
        </p:spPr>
      </p:pic>
    </p:spTree>
    <p:extLst>
      <p:ext uri="{BB962C8B-B14F-4D97-AF65-F5344CB8AC3E}">
        <p14:creationId xmlns:p14="http://schemas.microsoft.com/office/powerpoint/2010/main" val="158930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77735" y="150026"/>
            <a:ext cx="5396268" cy="6466507"/>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27</a:t>
            </a:fld>
            <a:endParaRPr lang="en-US" dirty="0"/>
          </a:p>
        </p:txBody>
      </p:sp>
      <p:pic>
        <p:nvPicPr>
          <p:cNvPr id="2050" name="Picture 2" descr="5 steps to self-care for parents in the New Year - WHY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34" y="182880"/>
            <a:ext cx="32004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lf-Care Resources – COVID-19 Resourc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337560"/>
            <a:ext cx="3101340"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123445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7FE806-1C63-4ECA-B0B7-914BA92DD0D1}" type="slidenum">
              <a:rPr lang="en-US" smtClean="0"/>
              <a:t>28</a:t>
            </a:fld>
            <a:endParaRPr lang="en-US" dirty="0"/>
          </a:p>
        </p:txBody>
      </p:sp>
      <p:sp>
        <p:nvSpPr>
          <p:cNvPr id="5" name="Rectangle 4"/>
          <p:cNvSpPr/>
          <p:nvPr/>
        </p:nvSpPr>
        <p:spPr>
          <a:xfrm>
            <a:off x="537882" y="872134"/>
            <a:ext cx="9287436" cy="1015663"/>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sz="6000" b="1" cap="none" spc="0" dirty="0" smtClean="0">
                <a:ln w="22225">
                  <a:solidFill>
                    <a:schemeClr val="accent2"/>
                  </a:solidFill>
                  <a:prstDash val="solid"/>
                </a:ln>
                <a:solidFill>
                  <a:schemeClr val="accent2">
                    <a:lumMod val="40000"/>
                    <a:lumOff val="60000"/>
                  </a:schemeClr>
                </a:solidFill>
                <a:effectLst/>
              </a:rPr>
              <a:t>Resources </a:t>
            </a:r>
            <a:endParaRPr lang="en-US" sz="6000" b="1" cap="none" spc="0" dirty="0">
              <a:ln w="22225">
                <a:solidFill>
                  <a:schemeClr val="accent2"/>
                </a:solidFill>
                <a:prstDash val="solid"/>
              </a:ln>
              <a:solidFill>
                <a:schemeClr val="accent2">
                  <a:lumMod val="40000"/>
                  <a:lumOff val="60000"/>
                </a:schemeClr>
              </a:solidFill>
              <a:effectLst/>
            </a:endParaRPr>
          </a:p>
        </p:txBody>
      </p:sp>
      <p:pic>
        <p:nvPicPr>
          <p:cNvPr id="1026" name="Picture 2" descr="How to Share WordPress Post Drafts Using Temporary Links | Elegant Themes  Bl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9291" y="2838440"/>
            <a:ext cx="599172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5406" y="3086655"/>
            <a:ext cx="2510118" cy="22467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wrap="square" rtlCol="0">
            <a:spAutoFit/>
          </a:bodyPr>
          <a:lstStyle/>
          <a:p>
            <a:r>
              <a:rPr lang="en-US" sz="2800" dirty="0" smtClean="0">
                <a:solidFill>
                  <a:schemeClr val="accent2"/>
                </a:solidFill>
              </a:rPr>
              <a:t>Please share the following resources with anyone who can benefit </a:t>
            </a:r>
            <a:endParaRPr lang="en-US" sz="2800" dirty="0">
              <a:solidFill>
                <a:schemeClr val="accent2"/>
              </a:solidFill>
            </a:endParaRPr>
          </a:p>
        </p:txBody>
      </p:sp>
    </p:spTree>
    <p:extLst>
      <p:ext uri="{BB962C8B-B14F-4D97-AF65-F5344CB8AC3E}">
        <p14:creationId xmlns:p14="http://schemas.microsoft.com/office/powerpoint/2010/main" val="306250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731763" y="293070"/>
            <a:ext cx="4787695" cy="6309360"/>
          </a:xfrm>
          <a:prstGeom prst="rect">
            <a:avLst/>
          </a:prstGeom>
        </p:spPr>
      </p:pic>
      <p:sp>
        <p:nvSpPr>
          <p:cNvPr id="4" name="Slide Number Placeholder 3"/>
          <p:cNvSpPr>
            <a:spLocks noGrp="1"/>
          </p:cNvSpPr>
          <p:nvPr>
            <p:ph type="sldNum" sz="quarter" idx="12"/>
          </p:nvPr>
        </p:nvSpPr>
        <p:spPr/>
        <p:txBody>
          <a:bodyPr/>
          <a:lstStyle/>
          <a:p>
            <a:fld id="{5D7FE806-1C63-4ECA-B0B7-914BA92DD0D1}" type="slidenum">
              <a:rPr lang="en-US" smtClean="0"/>
              <a:t>29</a:t>
            </a:fld>
            <a:endParaRPr lang="en-US" dirty="0"/>
          </a:p>
        </p:txBody>
      </p:sp>
      <p:sp>
        <p:nvSpPr>
          <p:cNvPr id="6" name="TextBox 5"/>
          <p:cNvSpPr txBox="1"/>
          <p:nvPr/>
        </p:nvSpPr>
        <p:spPr>
          <a:xfrm>
            <a:off x="5703691" y="1101786"/>
            <a:ext cx="4159624" cy="4893647"/>
          </a:xfrm>
          <a:prstGeom prst="rect">
            <a:avLst/>
          </a:prstGeom>
          <a:noFill/>
        </p:spPr>
        <p:txBody>
          <a:bodyPr wrap="square" rtlCol="0">
            <a:spAutoFit/>
          </a:bodyPr>
          <a:lstStyle/>
          <a:p>
            <a:r>
              <a:rPr lang="en-US" sz="2400" dirty="0">
                <a:solidFill>
                  <a:schemeClr val="accent3">
                    <a:lumMod val="50000"/>
                  </a:schemeClr>
                </a:solidFill>
              </a:rPr>
              <a:t>Persevere PA Crisis Counseling Program (CCP</a:t>
            </a:r>
            <a:r>
              <a:rPr lang="en-US" sz="2400" dirty="0" smtClean="0">
                <a:solidFill>
                  <a:schemeClr val="accent3">
                    <a:lumMod val="50000"/>
                  </a:schemeClr>
                </a:solidFill>
              </a:rPr>
              <a:t>) </a:t>
            </a:r>
            <a:r>
              <a:rPr lang="en-US" sz="2400" dirty="0">
                <a:solidFill>
                  <a:schemeClr val="accent3">
                    <a:lumMod val="50000"/>
                  </a:schemeClr>
                </a:solidFill>
              </a:rPr>
              <a:t>provides SAMHSA approved crisis counseling tele-health services, through the Center for Community Resources (CCR), and can be provided to people who need support related to the impacts of COVID-19. CCR provides the 24/7 Support and Referral Line that delivers the crisis counseling services. </a:t>
            </a:r>
          </a:p>
        </p:txBody>
      </p:sp>
      <p:pic>
        <p:nvPicPr>
          <p:cNvPr id="7" name="Picture 6"/>
          <p:cNvPicPr>
            <a:picLocks noChangeAspect="1"/>
          </p:cNvPicPr>
          <p:nvPr/>
        </p:nvPicPr>
        <p:blipFill>
          <a:blip r:embed="rId3"/>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425020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Today’s Agenda </a:t>
            </a:r>
          </a:p>
        </p:txBody>
      </p:sp>
      <p:sp>
        <p:nvSpPr>
          <p:cNvPr id="10" name="Content Placeholder 9"/>
          <p:cNvSpPr>
            <a:spLocks noGrp="1"/>
          </p:cNvSpPr>
          <p:nvPr>
            <p:ph idx="1"/>
          </p:nvPr>
        </p:nvSpPr>
        <p:spPr>
          <a:xfrm>
            <a:off x="677333" y="1930401"/>
            <a:ext cx="9825203" cy="4640216"/>
          </a:xfrm>
        </p:spPr>
        <p:txBody>
          <a:bodyPr>
            <a:normAutofit/>
          </a:bodyPr>
          <a:lstStyle/>
          <a:p>
            <a:r>
              <a:rPr lang="en-US" sz="2800" dirty="0" smtClean="0"/>
              <a:t>Minutes   </a:t>
            </a:r>
            <a:endParaRPr lang="en-US" sz="2800" dirty="0"/>
          </a:p>
          <a:p>
            <a:r>
              <a:rPr lang="en-US" sz="2800" dirty="0"/>
              <a:t>Partner </a:t>
            </a:r>
            <a:r>
              <a:rPr lang="en-US" sz="2800" dirty="0" smtClean="0"/>
              <a:t>Updates</a:t>
            </a:r>
          </a:p>
          <a:p>
            <a:r>
              <a:rPr lang="en-US" sz="2800" dirty="0" smtClean="0"/>
              <a:t>Mental Health Awareness Month </a:t>
            </a:r>
          </a:p>
          <a:p>
            <a:r>
              <a:rPr lang="en-US" sz="2800" dirty="0" smtClean="0"/>
              <a:t>Marketing Committee</a:t>
            </a:r>
          </a:p>
          <a:p>
            <a:r>
              <a:rPr lang="en-US" sz="2800" dirty="0" smtClean="0"/>
              <a:t>Community Outreach and Education Team </a:t>
            </a:r>
            <a:endParaRPr lang="en-US" sz="2600" dirty="0" smtClean="0"/>
          </a:p>
          <a:p>
            <a:r>
              <a:rPr lang="en-US" sz="2800" dirty="0" smtClean="0"/>
              <a:t>Trainings</a:t>
            </a:r>
          </a:p>
          <a:p>
            <a:r>
              <a:rPr lang="en-US" sz="2800" dirty="0" smtClean="0"/>
              <a:t>Next Meeting</a:t>
            </a:r>
          </a:p>
          <a:p>
            <a:r>
              <a:rPr lang="en-US" sz="2800" dirty="0"/>
              <a:t>Resources </a:t>
            </a:r>
          </a:p>
          <a:p>
            <a:pPr marL="0" indent="0">
              <a:buNone/>
            </a:pPr>
            <a:endParaRPr lang="en-US" sz="28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3</a:t>
            </a:fld>
            <a:endParaRPr lang="en-US" dirty="0"/>
          </a:p>
        </p:txBody>
      </p:sp>
      <p:pic>
        <p:nvPicPr>
          <p:cNvPr id="7" name="Picture 6"/>
          <p:cNvPicPr>
            <a:picLocks noChangeAspect="1"/>
          </p:cNvPicPr>
          <p:nvPr/>
        </p:nvPicPr>
        <p:blipFill>
          <a:blip r:embed="rId3"/>
          <a:stretch>
            <a:fillRect/>
          </a:stretch>
        </p:blipFill>
        <p:spPr>
          <a:xfrm rot="480000">
            <a:off x="8486232" y="2607756"/>
            <a:ext cx="1833428" cy="2756251"/>
          </a:xfrm>
          <a:prstGeom prst="rect">
            <a:avLst/>
          </a:prstGeom>
        </p:spPr>
      </p:pic>
    </p:spTree>
    <p:extLst>
      <p:ext uri="{BB962C8B-B14F-4D97-AF65-F5344CB8AC3E}">
        <p14:creationId xmlns:p14="http://schemas.microsoft.com/office/powerpoint/2010/main" val="3963712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body" idx="1"/>
          </p:nvPr>
        </p:nvSpPr>
        <p:spPr>
          <a:xfrm>
            <a:off x="470505" y="1031569"/>
            <a:ext cx="8596668" cy="51206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None/>
            </a:pPr>
            <a:r>
              <a:rPr lang="en-US" sz="2400" b="1" dirty="0"/>
              <a:t>Food Resources </a:t>
            </a:r>
            <a:endParaRPr dirty="0"/>
          </a:p>
          <a:p>
            <a:pPr marL="342900" lvl="0" indent="-342900" algn="l" rtl="0">
              <a:spcBef>
                <a:spcPts val="1000"/>
              </a:spcBef>
              <a:spcAft>
                <a:spcPts val="0"/>
              </a:spcAft>
              <a:buSzPts val="1440"/>
              <a:buChar char="►"/>
            </a:pPr>
            <a:r>
              <a:rPr lang="en-US" u="sng" dirty="0">
                <a:solidFill>
                  <a:schemeClr val="hlink"/>
                </a:solidFill>
                <a:hlinkClick r:id="rId3"/>
              </a:rPr>
              <a:t>https://www.agriculture.pa.gov/Food_Security/Pages/Resources.aspx</a:t>
            </a:r>
            <a:endParaRPr dirty="0"/>
          </a:p>
          <a:p>
            <a:pPr marL="0" lvl="0" indent="0" algn="l" rtl="0">
              <a:spcBef>
                <a:spcPts val="1000"/>
              </a:spcBef>
              <a:spcAft>
                <a:spcPts val="0"/>
              </a:spcAft>
              <a:buSzPts val="1920"/>
              <a:buNone/>
            </a:pPr>
            <a:r>
              <a:rPr lang="en-US" sz="2400" b="1" dirty="0"/>
              <a:t>Mental Health Resources </a:t>
            </a:r>
            <a:endParaRPr dirty="0"/>
          </a:p>
          <a:p>
            <a:pPr marL="342900" lvl="0" indent="-342900" algn="l" rtl="0">
              <a:spcBef>
                <a:spcPts val="1000"/>
              </a:spcBef>
              <a:spcAft>
                <a:spcPts val="0"/>
              </a:spcAft>
              <a:buSzPts val="1440"/>
              <a:buChar char="►"/>
            </a:pPr>
            <a:r>
              <a:rPr lang="en-US" u="sng" dirty="0">
                <a:solidFill>
                  <a:schemeClr val="hlink"/>
                </a:solidFill>
                <a:hlinkClick r:id="rId4"/>
              </a:rPr>
              <a:t>https://www.pa.gov/guides/mental-health/</a:t>
            </a:r>
            <a:endParaRPr dirty="0"/>
          </a:p>
          <a:p>
            <a:pPr marL="0" lvl="0" indent="0" algn="l" rtl="0">
              <a:spcBef>
                <a:spcPts val="1000"/>
              </a:spcBef>
              <a:spcAft>
                <a:spcPts val="0"/>
              </a:spcAft>
              <a:buSzPts val="1920"/>
              <a:buNone/>
            </a:pPr>
            <a:r>
              <a:rPr lang="en-US" sz="2400" b="1" dirty="0"/>
              <a:t>Unemployment Benefits</a:t>
            </a:r>
            <a:endParaRPr sz="2400" b="1" dirty="0"/>
          </a:p>
          <a:p>
            <a:pPr marL="342900" lvl="0" indent="-342900" algn="l" rtl="0">
              <a:spcBef>
                <a:spcPts val="1000"/>
              </a:spcBef>
              <a:spcAft>
                <a:spcPts val="0"/>
              </a:spcAft>
              <a:buSzPts val="1440"/>
              <a:buChar char="►"/>
            </a:pPr>
            <a:r>
              <a:rPr lang="en-US" u="sng" dirty="0">
                <a:solidFill>
                  <a:schemeClr val="hlink"/>
                </a:solidFill>
                <a:hlinkClick r:id="rId5"/>
              </a:rPr>
              <a:t>https://www.pa.gov/guides/unemployment-benefits/</a:t>
            </a:r>
            <a:endParaRPr dirty="0"/>
          </a:p>
          <a:p>
            <a:pPr marL="0" lvl="0" indent="0" algn="l" rtl="0">
              <a:spcBef>
                <a:spcPts val="1000"/>
              </a:spcBef>
              <a:spcAft>
                <a:spcPts val="0"/>
              </a:spcAft>
              <a:buSzPts val="1920"/>
              <a:buNone/>
            </a:pPr>
            <a:r>
              <a:rPr lang="en-US" sz="2400" b="1" dirty="0"/>
              <a:t>COVID Testing</a:t>
            </a:r>
            <a:endParaRPr dirty="0"/>
          </a:p>
          <a:p>
            <a:pPr marL="342900" lvl="0" indent="-342900" algn="l" rtl="0">
              <a:spcBef>
                <a:spcPts val="1000"/>
              </a:spcBef>
              <a:spcAft>
                <a:spcPts val="0"/>
              </a:spcAft>
              <a:buSzPts val="1440"/>
              <a:buChar char="►"/>
            </a:pPr>
            <a:r>
              <a:rPr lang="en-US" u="sng" dirty="0">
                <a:solidFill>
                  <a:schemeClr val="hlink"/>
                </a:solidFill>
                <a:hlinkClick r:id="rId6"/>
              </a:rPr>
              <a:t>https://pema.maps.arcgis.com/apps/webappviewer/index.html?id=1a4c139769d646839e1549bcb6a668f1</a:t>
            </a:r>
            <a:endParaRPr dirty="0"/>
          </a:p>
          <a:p>
            <a:pPr marL="0" lvl="0" indent="0" algn="l" rtl="0">
              <a:spcBef>
                <a:spcPts val="1000"/>
              </a:spcBef>
              <a:spcAft>
                <a:spcPts val="0"/>
              </a:spcAft>
              <a:buSzPts val="1920"/>
              <a:buNone/>
            </a:pPr>
            <a:r>
              <a:rPr lang="en-US" sz="2400" b="1" dirty="0"/>
              <a:t>COVID Guidance and Resources </a:t>
            </a:r>
            <a:endParaRPr sz="2400" b="1" dirty="0"/>
          </a:p>
          <a:p>
            <a:pPr marL="342900" lvl="0" indent="-342900" algn="l" rtl="0">
              <a:spcBef>
                <a:spcPts val="1000"/>
              </a:spcBef>
              <a:spcAft>
                <a:spcPts val="0"/>
              </a:spcAft>
              <a:buSzPts val="1440"/>
              <a:buChar char="►"/>
            </a:pPr>
            <a:r>
              <a:rPr lang="en-US" u="sng" dirty="0">
                <a:solidFill>
                  <a:schemeClr val="hlink"/>
                </a:solidFill>
                <a:hlinkClick r:id="rId7"/>
              </a:rPr>
              <a:t>https://www.pa.gov/guides/responding-to-covid-19/</a:t>
            </a:r>
            <a:r>
              <a:rPr lang="en-US" dirty="0"/>
              <a:t> </a:t>
            </a:r>
            <a:endParaRPr dirty="0"/>
          </a:p>
          <a:p>
            <a:pPr marL="342900" lvl="0" indent="-251459" algn="l" rtl="0">
              <a:spcBef>
                <a:spcPts val="1000"/>
              </a:spcBef>
              <a:spcAft>
                <a:spcPts val="0"/>
              </a:spcAft>
              <a:buSzPts val="1440"/>
              <a:buNone/>
            </a:pPr>
            <a:endParaRPr dirty="0"/>
          </a:p>
          <a:p>
            <a:pPr marL="0" lvl="0" indent="0" algn="l" rtl="0">
              <a:spcBef>
                <a:spcPts val="1000"/>
              </a:spcBef>
              <a:spcAft>
                <a:spcPts val="0"/>
              </a:spcAft>
              <a:buSzPts val="1440"/>
              <a:buNone/>
            </a:pPr>
            <a:endParaRPr dirty="0"/>
          </a:p>
          <a:p>
            <a:pPr marL="342900" lvl="0" indent="-251459" algn="l" rtl="0">
              <a:spcBef>
                <a:spcPts val="1000"/>
              </a:spcBef>
              <a:spcAft>
                <a:spcPts val="0"/>
              </a:spcAft>
              <a:buSzPts val="1440"/>
              <a:buNone/>
            </a:pPr>
            <a:endParaRPr dirty="0"/>
          </a:p>
        </p:txBody>
      </p:sp>
      <p:sp>
        <p:nvSpPr>
          <p:cNvPr id="246" name="Google Shape;246;p33"/>
          <p:cNvSpPr txBox="1"/>
          <p:nvPr/>
        </p:nvSpPr>
        <p:spPr>
          <a:xfrm>
            <a:off x="6840747" y="2245031"/>
            <a:ext cx="3690852" cy="1754326"/>
          </a:xfrm>
          <a:prstGeom prst="rect">
            <a:avLst/>
          </a:prstGeom>
          <a:noFill/>
          <a:ln w="41275" cmpd="sng">
            <a:solidFill>
              <a:schemeClr val="accent4">
                <a:lumMod val="75000"/>
              </a:schemeClr>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dirty="0">
                <a:solidFill>
                  <a:schemeClr val="dk1"/>
                </a:solidFill>
                <a:latin typeface="Trebuchet MS"/>
                <a:ea typeface="Trebuchet MS"/>
                <a:cs typeface="Trebuchet MS"/>
                <a:sym typeface="Trebuchet MS"/>
              </a:rPr>
              <a:t>PA COVID Resources </a:t>
            </a:r>
            <a:endParaRPr sz="5400" b="1" dirty="0">
              <a:solidFill>
                <a:schemeClr val="dk1"/>
              </a:solidFill>
              <a:latin typeface="Trebuchet MS"/>
              <a:ea typeface="Trebuchet MS"/>
              <a:cs typeface="Trebuchet MS"/>
              <a:sym typeface="Trebuchet MS"/>
            </a:endParaRPr>
          </a:p>
        </p:txBody>
      </p:sp>
      <p:pic>
        <p:nvPicPr>
          <p:cNvPr id="4" name="Picture 3"/>
          <p:cNvPicPr>
            <a:picLocks noChangeAspect="1"/>
          </p:cNvPicPr>
          <p:nvPr/>
        </p:nvPicPr>
        <p:blipFill>
          <a:blip r:embed="rId8"/>
          <a:stretch>
            <a:fillRect/>
          </a:stretch>
        </p:blipFill>
        <p:spPr>
          <a:xfrm>
            <a:off x="10452627" y="5361394"/>
            <a:ext cx="932769" cy="1268078"/>
          </a:xfrm>
          <a:prstGeom prst="rect">
            <a:avLst/>
          </a:prstGeom>
        </p:spPr>
      </p:pic>
    </p:spTree>
    <p:extLst>
      <p:ext uri="{BB962C8B-B14F-4D97-AF65-F5344CB8AC3E}">
        <p14:creationId xmlns:p14="http://schemas.microsoft.com/office/powerpoint/2010/main" val="261475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a:xfrm>
            <a:off x="677334" y="1310640"/>
            <a:ext cx="9655386" cy="5364480"/>
          </a:xfrm>
        </p:spPr>
        <p:txBody>
          <a:bodyPr>
            <a:normAutofit fontScale="85000" lnSpcReduction="10000"/>
          </a:bodyPr>
          <a:lstStyle/>
          <a:p>
            <a:pPr marL="0" indent="0">
              <a:buNone/>
            </a:pPr>
            <a:r>
              <a:rPr lang="en-US" sz="2400" b="1" u="sng" dirty="0"/>
              <a:t>The Mental Health Support Line </a:t>
            </a:r>
          </a:p>
          <a:p>
            <a:r>
              <a:rPr lang="en-US" sz="2400" dirty="0"/>
              <a:t>Developed on April 1</a:t>
            </a:r>
            <a:r>
              <a:rPr lang="en-US" sz="2400" baseline="30000" dirty="0"/>
              <a:t>st</a:t>
            </a:r>
            <a:r>
              <a:rPr lang="en-US" sz="2400" dirty="0"/>
              <a:t> </a:t>
            </a:r>
          </a:p>
          <a:p>
            <a:r>
              <a:rPr lang="en-US" sz="2400" dirty="0"/>
              <a:t>Can be reached toll-free, 24/7 at 1-855-284-2494 from anywhere in PA.</a:t>
            </a:r>
          </a:p>
          <a:p>
            <a:pPr marL="0" indent="0">
              <a:buNone/>
            </a:pPr>
            <a:r>
              <a:rPr lang="en-US" sz="2400" b="1" u="sng" dirty="0"/>
              <a:t>Crisis Text Line </a:t>
            </a:r>
          </a:p>
          <a:p>
            <a:r>
              <a:rPr lang="en-US" sz="2400" dirty="0"/>
              <a:t>Text PA to 741-741 </a:t>
            </a:r>
          </a:p>
          <a:p>
            <a:pPr marL="0" indent="0">
              <a:buNone/>
            </a:pPr>
            <a:r>
              <a:rPr lang="en-US" sz="2400" b="1" u="sng" dirty="0"/>
              <a:t>PA Get Help Now Helpline </a:t>
            </a:r>
          </a:p>
          <a:p>
            <a:r>
              <a:rPr lang="en-US" sz="2400" dirty="0"/>
              <a:t>Can be reached toll-free at 1-800-662-HELP (4357).</a:t>
            </a:r>
          </a:p>
          <a:p>
            <a:r>
              <a:rPr lang="en-US" sz="2400" dirty="0"/>
              <a:t>A live chat option is also available online or via text message at 717-216-0905</a:t>
            </a:r>
          </a:p>
          <a:p>
            <a:pPr marL="0" indent="0" fontAlgn="base">
              <a:buNone/>
            </a:pPr>
            <a:r>
              <a:rPr lang="en-US" sz="2400" b="1" u="sng" dirty="0"/>
              <a:t>Warmline of Beaver County </a:t>
            </a:r>
          </a:p>
          <a:p>
            <a:pPr fontAlgn="base"/>
            <a:r>
              <a:rPr lang="en-US" sz="2400" dirty="0"/>
              <a:t>Can be reached at 1-877-775-WARM (9276) </a:t>
            </a:r>
          </a:p>
          <a:p>
            <a:pPr fontAlgn="base"/>
            <a:r>
              <a:rPr lang="en-US" sz="2400" dirty="0"/>
              <a:t>Hours of operation </a:t>
            </a:r>
            <a:r>
              <a:rPr lang="en-US" sz="2400" dirty="0" smtClean="0"/>
              <a:t>6pm-9pm  </a:t>
            </a:r>
            <a:endParaRPr lang="en-US" sz="2400" dirty="0"/>
          </a:p>
          <a:p>
            <a:pPr marL="0" indent="0" fontAlgn="base">
              <a:buNone/>
            </a:pPr>
            <a:r>
              <a:rPr lang="en-US" sz="2400" b="1" u="sng" dirty="0" smtClean="0"/>
              <a:t>UPMC </a:t>
            </a:r>
            <a:r>
              <a:rPr lang="en-US" sz="2400" b="1" u="sng" dirty="0"/>
              <a:t>Beaver County Crisis</a:t>
            </a:r>
          </a:p>
          <a:p>
            <a:pPr fontAlgn="base"/>
            <a:r>
              <a:rPr lang="en-US" sz="2400" dirty="0"/>
              <a:t>Can be reached toll-free, 24/7 at 1-800-400-6180</a:t>
            </a:r>
          </a:p>
          <a:p>
            <a:pPr fontAlgn="base"/>
            <a:endParaRPr lang="en-US" dirty="0"/>
          </a:p>
          <a:p>
            <a:endParaRPr lang="en-US" b="1"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31</a:t>
            </a:fld>
            <a:endParaRPr lang="en-US" dirty="0"/>
          </a:p>
        </p:txBody>
      </p:sp>
      <p:pic>
        <p:nvPicPr>
          <p:cNvPr id="6" name="Picture 5"/>
          <p:cNvPicPr>
            <a:picLocks noChangeAspect="1"/>
          </p:cNvPicPr>
          <p:nvPr/>
        </p:nvPicPr>
        <p:blipFill>
          <a:blip r:embed="rId3"/>
          <a:stretch>
            <a:fillRect/>
          </a:stretch>
        </p:blipFill>
        <p:spPr>
          <a:xfrm rot="480000">
            <a:off x="9837269" y="5354650"/>
            <a:ext cx="772505" cy="1161331"/>
          </a:xfrm>
          <a:prstGeom prst="rect">
            <a:avLst/>
          </a:prstGeom>
        </p:spPr>
      </p:pic>
    </p:spTree>
    <p:extLst>
      <p:ext uri="{BB962C8B-B14F-4D97-AF65-F5344CB8AC3E}">
        <p14:creationId xmlns:p14="http://schemas.microsoft.com/office/powerpoint/2010/main" val="1560001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 Resources </a:t>
            </a:r>
          </a:p>
        </p:txBody>
      </p:sp>
      <p:sp>
        <p:nvSpPr>
          <p:cNvPr id="3" name="Content Placeholder 2"/>
          <p:cNvSpPr>
            <a:spLocks noGrp="1"/>
          </p:cNvSpPr>
          <p:nvPr>
            <p:ph idx="1"/>
          </p:nvPr>
        </p:nvSpPr>
        <p:spPr>
          <a:xfrm>
            <a:off x="372534" y="1360714"/>
            <a:ext cx="9000066" cy="5268685"/>
          </a:xfrm>
        </p:spPr>
        <p:txBody>
          <a:bodyPr>
            <a:normAutofit/>
          </a:bodyPr>
          <a:lstStyle/>
          <a:p>
            <a:pPr marL="0" indent="0">
              <a:buNone/>
            </a:pPr>
            <a:r>
              <a:rPr lang="en-US" sz="2400" dirty="0"/>
              <a:t>Many other resources also remain available to Pennsylvanians in need of support, including:</a:t>
            </a:r>
          </a:p>
          <a:p>
            <a:pPr lvl="1"/>
            <a:r>
              <a:rPr lang="en-US" sz="2400" dirty="0"/>
              <a:t>National Suicide Prevention Lifeline: 1-800-273-TALK (8255)</a:t>
            </a:r>
          </a:p>
          <a:p>
            <a:pPr lvl="1"/>
            <a:r>
              <a:rPr lang="en-US" sz="2400" dirty="0"/>
              <a:t>Línea Nacional de Prevención del Suicidio: 1-888-628-9454</a:t>
            </a:r>
          </a:p>
          <a:p>
            <a:pPr lvl="1"/>
            <a:r>
              <a:rPr lang="en-US" sz="2400" dirty="0"/>
              <a:t>Crisis Text Line: Text “PA” to 741-741</a:t>
            </a:r>
          </a:p>
          <a:p>
            <a:pPr lvl="1"/>
            <a:r>
              <a:rPr lang="en-US" sz="2400" dirty="0"/>
              <a:t>Safe2Say: 1-844-723-2729 or </a:t>
            </a:r>
            <a:r>
              <a:rPr lang="en-US" sz="2400" u="sng" dirty="0">
                <a:hlinkClick r:id="rId3"/>
              </a:rPr>
              <a:t>www.safe2saypa.org</a:t>
            </a:r>
            <a:r>
              <a:rPr lang="en-US" sz="2400" dirty="0"/>
              <a:t> </a:t>
            </a:r>
          </a:p>
          <a:p>
            <a:pPr lvl="1"/>
            <a:r>
              <a:rPr lang="en-US" sz="2400" dirty="0"/>
              <a:t>Veteran Crisis Line: 1-800-273-TALK (8255</a:t>
            </a:r>
            <a:r>
              <a:rPr lang="en-US" sz="2400" dirty="0" smtClean="0"/>
              <a:t>) (Press 1)</a:t>
            </a:r>
            <a:endParaRPr lang="en-US" sz="2400" dirty="0"/>
          </a:p>
          <a:p>
            <a:pPr lvl="1"/>
            <a:r>
              <a:rPr lang="en-US" sz="2400" dirty="0"/>
              <a:t>Disaster Distress Helpline: 1-800-985-5990</a:t>
            </a:r>
          </a:p>
          <a:p>
            <a:pPr lvl="1"/>
            <a:r>
              <a:rPr lang="en-US" sz="2400" dirty="0"/>
              <a:t>Get Help Now Hotline (for substance use disorders): </a:t>
            </a:r>
            <a:endParaRPr lang="en-US" sz="2400" dirty="0" smtClean="0"/>
          </a:p>
          <a:p>
            <a:pPr marL="457200" lvl="1" indent="0">
              <a:buNone/>
            </a:pPr>
            <a:r>
              <a:rPr lang="en-US" sz="2400" dirty="0" smtClean="0"/>
              <a:t>1-800-662-4357</a:t>
            </a:r>
            <a:endParaRPr lang="en-US" sz="2400" dirty="0"/>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32</a:t>
            </a:fld>
            <a:endParaRPr lang="en-US" dirty="0"/>
          </a:p>
        </p:txBody>
      </p:sp>
      <p:pic>
        <p:nvPicPr>
          <p:cNvPr id="6" name="Picture 5"/>
          <p:cNvPicPr>
            <a:picLocks noChangeAspect="1"/>
          </p:cNvPicPr>
          <p:nvPr/>
        </p:nvPicPr>
        <p:blipFill>
          <a:blip r:embed="rId4"/>
          <a:stretch>
            <a:fillRect/>
          </a:stretch>
        </p:blipFill>
        <p:spPr>
          <a:xfrm rot="480000">
            <a:off x="8887749" y="5292175"/>
            <a:ext cx="772505" cy="1161331"/>
          </a:xfrm>
          <a:prstGeom prst="rect">
            <a:avLst/>
          </a:prstGeom>
        </p:spPr>
      </p:pic>
    </p:spTree>
    <p:extLst>
      <p:ext uri="{BB962C8B-B14F-4D97-AF65-F5344CB8AC3E}">
        <p14:creationId xmlns:p14="http://schemas.microsoft.com/office/powerpoint/2010/main" val="291967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6C6B8"/>
                </a:solidFill>
              </a:rPr>
              <a:t>COVID</a:t>
            </a:r>
            <a:r>
              <a:rPr lang="en-US" b="1" dirty="0" smtClean="0">
                <a:solidFill>
                  <a:srgbClr val="92D050"/>
                </a:solidFill>
              </a:rPr>
              <a:t> </a:t>
            </a:r>
            <a:r>
              <a:rPr lang="en-US" b="1" dirty="0" smtClean="0">
                <a:solidFill>
                  <a:srgbClr val="26C6B8"/>
                </a:solidFill>
              </a:rPr>
              <a:t>Resources</a:t>
            </a:r>
            <a:r>
              <a:rPr lang="en-US" b="1" dirty="0" smtClean="0">
                <a:solidFill>
                  <a:srgbClr val="92D050"/>
                </a:solidFill>
              </a:rPr>
              <a:t> </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377663" y="1930400"/>
            <a:ext cx="9196009" cy="3880773"/>
          </a:xfrm>
        </p:spPr>
        <p:txBody>
          <a:bodyPr>
            <a:normAutofit lnSpcReduction="10000"/>
          </a:bodyPr>
          <a:lstStyle/>
          <a:p>
            <a:r>
              <a:rPr lang="en-US" sz="3200" dirty="0" smtClean="0">
                <a:solidFill>
                  <a:schemeClr val="tx1"/>
                </a:solidFill>
                <a:hlinkClick r:id="rId3"/>
              </a:rPr>
              <a:t>https</a:t>
            </a:r>
            <a:r>
              <a:rPr lang="en-US" sz="3200" dirty="0">
                <a:solidFill>
                  <a:schemeClr val="tx1"/>
                </a:solidFill>
                <a:hlinkClick r:id="rId3"/>
              </a:rPr>
              <a:t>://www.cdc.gov/coronavirus/2019-ncov/daily-life-coping/managing-stress-anxiety.html</a:t>
            </a:r>
            <a:r>
              <a:rPr lang="en-US" sz="3200" dirty="0">
                <a:solidFill>
                  <a:schemeClr val="tx1"/>
                </a:solidFill>
              </a:rPr>
              <a:t>   </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4"/>
              </a:rPr>
              <a:t>https://</a:t>
            </a:r>
            <a:r>
              <a:rPr lang="en-US" sz="3200" dirty="0" smtClean="0">
                <a:solidFill>
                  <a:schemeClr val="tx1"/>
                </a:solidFill>
                <a:hlinkClick r:id="rId4"/>
              </a:rPr>
              <a:t>mhanational.org/covid19</a:t>
            </a:r>
            <a:endParaRPr lang="en-US" sz="3200" dirty="0" smtClean="0">
              <a:solidFill>
                <a:schemeClr val="tx1"/>
              </a:solidFill>
            </a:endParaRPr>
          </a:p>
          <a:p>
            <a:pPr marL="0" indent="0">
              <a:buNone/>
            </a:pPr>
            <a:endParaRPr lang="en-US" sz="3200" dirty="0">
              <a:solidFill>
                <a:schemeClr val="tx1"/>
              </a:solidFill>
            </a:endParaRPr>
          </a:p>
          <a:p>
            <a:r>
              <a:rPr lang="en-US" sz="3200" dirty="0">
                <a:solidFill>
                  <a:schemeClr val="tx1"/>
                </a:solidFill>
                <a:hlinkClick r:id="rId5"/>
              </a:rPr>
              <a:t>https://psychhub.com/covid-19</a:t>
            </a:r>
            <a:r>
              <a:rPr lang="en-US" sz="3200" dirty="0">
                <a:solidFill>
                  <a:schemeClr val="tx1"/>
                </a:solidFill>
              </a:rPr>
              <a:t>  </a:t>
            </a:r>
          </a:p>
          <a:p>
            <a:endParaRPr lang="en-US" dirty="0">
              <a:solidFill>
                <a:schemeClr val="tx1"/>
              </a:solidFill>
            </a:endParaRPr>
          </a:p>
          <a:p>
            <a:endParaRPr lang="en-US" dirty="0"/>
          </a:p>
        </p:txBody>
      </p:sp>
      <p:sp>
        <p:nvSpPr>
          <p:cNvPr id="5" name="Slide Number Placeholder 4"/>
          <p:cNvSpPr>
            <a:spLocks noGrp="1"/>
          </p:cNvSpPr>
          <p:nvPr>
            <p:ph type="sldNum" sz="quarter" idx="12"/>
          </p:nvPr>
        </p:nvSpPr>
        <p:spPr/>
        <p:txBody>
          <a:bodyPr/>
          <a:lstStyle/>
          <a:p>
            <a:fld id="{5D7FE806-1C63-4ECA-B0B7-914BA92DD0D1}" type="slidenum">
              <a:rPr lang="en-US" smtClean="0"/>
              <a:t>33</a:t>
            </a:fld>
            <a:endParaRPr lang="en-US" dirty="0"/>
          </a:p>
        </p:txBody>
      </p:sp>
      <p:pic>
        <p:nvPicPr>
          <p:cNvPr id="6" name="Picture 5"/>
          <p:cNvPicPr>
            <a:picLocks noChangeAspect="1"/>
          </p:cNvPicPr>
          <p:nvPr/>
        </p:nvPicPr>
        <p:blipFill>
          <a:blip r:embed="rId6"/>
          <a:stretch>
            <a:fillRect/>
          </a:stretch>
        </p:blipFill>
        <p:spPr>
          <a:xfrm rot="480000">
            <a:off x="9650726" y="5230507"/>
            <a:ext cx="772505" cy="1161331"/>
          </a:xfrm>
          <a:prstGeom prst="rect">
            <a:avLst/>
          </a:prstGeom>
        </p:spPr>
      </p:pic>
    </p:spTree>
    <p:extLst>
      <p:ext uri="{BB962C8B-B14F-4D97-AF65-F5344CB8AC3E}">
        <p14:creationId xmlns:p14="http://schemas.microsoft.com/office/powerpoint/2010/main" val="2412648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 to help?</a:t>
            </a:r>
          </a:p>
        </p:txBody>
      </p:sp>
      <p:sp>
        <p:nvSpPr>
          <p:cNvPr id="3" name="Content Placeholder 2"/>
          <p:cNvSpPr>
            <a:spLocks noGrp="1"/>
          </p:cNvSpPr>
          <p:nvPr>
            <p:ph idx="1"/>
          </p:nvPr>
        </p:nvSpPr>
        <p:spPr>
          <a:xfrm>
            <a:off x="677334" y="1546167"/>
            <a:ext cx="8596668" cy="4738255"/>
          </a:xfrm>
        </p:spPr>
        <p:txBody>
          <a:bodyPr>
            <a:noAutofit/>
          </a:bodyPr>
          <a:lstStyle/>
          <a:p>
            <a:pPr marL="0" indent="0">
              <a:buNone/>
            </a:pPr>
            <a:r>
              <a:rPr lang="en-US" sz="3200" u="sng" dirty="0"/>
              <a:t>E-mail us</a:t>
            </a:r>
            <a:r>
              <a:rPr lang="en-US" sz="3200" dirty="0"/>
              <a:t>:</a:t>
            </a:r>
          </a:p>
          <a:p>
            <a:r>
              <a:rPr lang="en-US" sz="2400" dirty="0"/>
              <a:t>Elisia Majors </a:t>
            </a:r>
          </a:p>
          <a:p>
            <a:r>
              <a:rPr lang="en-US" sz="2400" dirty="0">
                <a:hlinkClick r:id="rId3"/>
              </a:rPr>
              <a:t>emajors@bcbh.org</a:t>
            </a:r>
            <a:endParaRPr lang="en-US" sz="2400" dirty="0"/>
          </a:p>
          <a:p>
            <a:endParaRPr lang="en-US" sz="2400" dirty="0"/>
          </a:p>
          <a:p>
            <a:r>
              <a:rPr lang="en-US" sz="2400" dirty="0"/>
              <a:t>Stephanie Santoro</a:t>
            </a:r>
          </a:p>
          <a:p>
            <a:r>
              <a:rPr lang="en-US" sz="2400" dirty="0" smtClean="0">
                <a:hlinkClick r:id="rId4"/>
              </a:rPr>
              <a:t>ssantoro@ahci.org</a:t>
            </a:r>
            <a:r>
              <a:rPr lang="en-US" sz="2400" dirty="0" smtClean="0"/>
              <a:t> </a:t>
            </a:r>
            <a:endParaRPr lang="en-US" sz="2400" dirty="0"/>
          </a:p>
          <a:p>
            <a:endParaRPr lang="en-US" sz="2400" dirty="0"/>
          </a:p>
          <a:p>
            <a:r>
              <a:rPr lang="en-US" sz="2400" dirty="0"/>
              <a:t>Bonnie Palmieri </a:t>
            </a:r>
          </a:p>
          <a:p>
            <a:r>
              <a:rPr lang="en-US" sz="2400" dirty="0">
                <a:hlinkClick r:id="rId5"/>
              </a:rPr>
              <a:t>bpalmieri@ahci.org</a:t>
            </a:r>
            <a:r>
              <a:rPr lang="en-US" sz="2400" dirty="0"/>
              <a:t> </a:t>
            </a:r>
          </a:p>
        </p:txBody>
      </p:sp>
      <p:sp>
        <p:nvSpPr>
          <p:cNvPr id="6" name="Slide Number Placeholder 5"/>
          <p:cNvSpPr>
            <a:spLocks noGrp="1"/>
          </p:cNvSpPr>
          <p:nvPr>
            <p:ph type="sldNum" sz="quarter" idx="12"/>
          </p:nvPr>
        </p:nvSpPr>
        <p:spPr/>
        <p:txBody>
          <a:bodyPr/>
          <a:lstStyle/>
          <a:p>
            <a:fld id="{5D7FE806-1C63-4ECA-B0B7-914BA92DD0D1}" type="slidenum">
              <a:rPr lang="en-US" smtClean="0"/>
              <a:t>34</a:t>
            </a:fld>
            <a:endParaRPr lang="en-US" dirty="0"/>
          </a:p>
        </p:txBody>
      </p:sp>
      <p:pic>
        <p:nvPicPr>
          <p:cNvPr id="4" name="Picture 3" descr="Raise a Green Dog!: Little things you can do to help the ..."/>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01127" y="738152"/>
            <a:ext cx="3177830" cy="5161957"/>
          </a:xfrm>
          <a:prstGeom prst="rect">
            <a:avLst/>
          </a:prstGeom>
          <a:effectLst>
            <a:softEdge rad="317500"/>
          </a:effectLst>
          <a:scene3d>
            <a:camera prst="orthographicFront">
              <a:rot lat="0" lon="0" rev="20699999"/>
            </a:camera>
            <a:lightRig rig="threePt" dir="t"/>
          </a:scene3d>
        </p:spPr>
      </p:pic>
      <p:pic>
        <p:nvPicPr>
          <p:cNvPr id="7" name="Picture 6"/>
          <p:cNvPicPr>
            <a:picLocks noChangeAspect="1"/>
          </p:cNvPicPr>
          <p:nvPr/>
        </p:nvPicPr>
        <p:blipFill>
          <a:blip r:embed="rId7"/>
          <a:stretch>
            <a:fillRect/>
          </a:stretch>
        </p:blipFill>
        <p:spPr>
          <a:xfrm rot="1200000">
            <a:off x="6425149" y="3469824"/>
            <a:ext cx="1046317" cy="15729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8057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andenberg observes Suicide Prevention Awareness Month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865" y="130655"/>
            <a:ext cx="5198426" cy="672734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7585" y="1820426"/>
            <a:ext cx="8596668" cy="2531165"/>
          </a:xfrm>
        </p:spPr>
        <p:txBody>
          <a:bodyPr>
            <a:prstTxWarp prst="textArchUp">
              <a:avLst/>
            </a:prstTxWarp>
            <a:normAutofit/>
          </a:bodyPr>
          <a:lstStyle/>
          <a:p>
            <a:r>
              <a:rPr lang="en-US" sz="4400" b="1" dirty="0">
                <a:ln w="22225">
                  <a:solidFill>
                    <a:schemeClr val="accent2"/>
                  </a:solidFill>
                  <a:prstDash val="solid"/>
                </a:ln>
                <a:solidFill>
                  <a:schemeClr val="accent2">
                    <a:lumMod val="40000"/>
                    <a:lumOff val="60000"/>
                  </a:schemeClr>
                </a:solidFill>
              </a:rPr>
              <a:t>Thank you!! </a:t>
            </a:r>
            <a:r>
              <a:rPr lang="en-US" sz="4400" b="1" dirty="0" smtClean="0">
                <a:ln w="22225">
                  <a:solidFill>
                    <a:schemeClr val="accent2"/>
                  </a:solidFill>
                  <a:prstDash val="solid"/>
                </a:ln>
                <a:solidFill>
                  <a:schemeClr val="accent2">
                    <a:lumMod val="40000"/>
                    <a:lumOff val="60000"/>
                  </a:schemeClr>
                </a:solidFill>
              </a:rPr>
              <a:t/>
            </a:r>
            <a:br>
              <a:rPr lang="en-US" sz="4400" b="1" dirty="0" smtClean="0">
                <a:ln w="22225">
                  <a:solidFill>
                    <a:schemeClr val="accent2"/>
                  </a:solidFill>
                  <a:prstDash val="solid"/>
                </a:ln>
                <a:solidFill>
                  <a:schemeClr val="accent2">
                    <a:lumMod val="40000"/>
                    <a:lumOff val="60000"/>
                  </a:schemeClr>
                </a:solidFill>
              </a:rPr>
            </a:br>
            <a:r>
              <a:rPr lang="en-US" sz="4400" b="1" dirty="0" smtClean="0">
                <a:ln w="22225">
                  <a:solidFill>
                    <a:schemeClr val="accent2"/>
                  </a:solidFill>
                  <a:prstDash val="solid"/>
                </a:ln>
                <a:solidFill>
                  <a:schemeClr val="accent2">
                    <a:lumMod val="40000"/>
                    <a:lumOff val="60000"/>
                  </a:schemeClr>
                </a:solidFill>
              </a:rPr>
              <a:t>Stay Well!   </a:t>
            </a:r>
            <a:r>
              <a:rPr lang="en-US" dirty="0"/>
              <a:t/>
            </a:r>
            <a:br>
              <a:rPr lang="en-US" dirty="0"/>
            </a:br>
            <a:r>
              <a:rPr lang="en-US" dirty="0"/>
              <a:t/>
            </a:r>
            <a:br>
              <a:rPr lang="en-US" dirty="0"/>
            </a:br>
            <a:r>
              <a:rPr lang="en-US" dirty="0"/>
              <a:t> </a:t>
            </a:r>
          </a:p>
        </p:txBody>
      </p:sp>
      <p:pic>
        <p:nvPicPr>
          <p:cNvPr id="4102" name="Picture 6" descr="May - Mental Health Awareness Month — Village Center for Holistic ..."/>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4706" y="2735492"/>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D7FE806-1C63-4ECA-B0B7-914BA92DD0D1}" type="slidenum">
              <a:rPr lang="en-US" smtClean="0"/>
              <a:t>35</a:t>
            </a:fld>
            <a:endParaRPr lang="en-US" dirty="0"/>
          </a:p>
        </p:txBody>
      </p:sp>
      <p:pic>
        <p:nvPicPr>
          <p:cNvPr id="9218" name="Picture 2" descr="Vandenberg observes Suicide Prevention Awareness Month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087600"/>
            <a:ext cx="0" cy="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1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FE806-1C63-4ECA-B0B7-914BA92DD0D1}" type="slidenum">
              <a:rPr lang="en-US" smtClean="0"/>
              <a:t>4</a:t>
            </a:fld>
            <a:endParaRPr lang="en-US" dirty="0"/>
          </a:p>
        </p:txBody>
      </p:sp>
      <p:pic>
        <p:nvPicPr>
          <p:cNvPr id="6" name="Picture 5"/>
          <p:cNvPicPr>
            <a:picLocks noChangeAspect="1"/>
          </p:cNvPicPr>
          <p:nvPr/>
        </p:nvPicPr>
        <p:blipFill>
          <a:blip r:embed="rId3"/>
          <a:stretch>
            <a:fillRect/>
          </a:stretch>
        </p:blipFill>
        <p:spPr>
          <a:xfrm>
            <a:off x="7305722" y="1314200"/>
            <a:ext cx="2246889" cy="3377819"/>
          </a:xfrm>
          <a:prstGeom prst="rect">
            <a:avLst/>
          </a:prstGeom>
        </p:spPr>
      </p:pic>
      <p:pic>
        <p:nvPicPr>
          <p:cNvPr id="2" name="Picture 1"/>
          <p:cNvPicPr>
            <a:picLocks noChangeAspect="1"/>
          </p:cNvPicPr>
          <p:nvPr/>
        </p:nvPicPr>
        <p:blipFill>
          <a:blip r:embed="rId4"/>
          <a:stretch>
            <a:fillRect/>
          </a:stretch>
        </p:blipFill>
        <p:spPr>
          <a:xfrm>
            <a:off x="811493" y="5767018"/>
            <a:ext cx="7779170" cy="816935"/>
          </a:xfrm>
          <a:prstGeom prst="rect">
            <a:avLst/>
          </a:prstGeom>
        </p:spPr>
      </p:pic>
      <p:pic>
        <p:nvPicPr>
          <p:cNvPr id="7" name="Picture 6"/>
          <p:cNvPicPr>
            <a:picLocks noChangeAspect="1"/>
          </p:cNvPicPr>
          <p:nvPr/>
        </p:nvPicPr>
        <p:blipFill>
          <a:blip r:embed="rId5"/>
          <a:stretch>
            <a:fillRect/>
          </a:stretch>
        </p:blipFill>
        <p:spPr>
          <a:xfrm>
            <a:off x="8722266" y="5863896"/>
            <a:ext cx="1103472" cy="542591"/>
          </a:xfrm>
          <a:prstGeom prst="rect">
            <a:avLst/>
          </a:prstGeom>
        </p:spPr>
      </p:pic>
      <p:sp>
        <p:nvSpPr>
          <p:cNvPr id="12" name="Text Box 2"/>
          <p:cNvSpPr txBox="1">
            <a:spLocks noChangeArrowheads="1"/>
          </p:cNvSpPr>
          <p:nvPr/>
        </p:nvSpPr>
        <p:spPr bwMode="auto">
          <a:xfrm>
            <a:off x="7251876" y="4538349"/>
            <a:ext cx="2354580" cy="110799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100" b="1" dirty="0" smtClean="0">
                <a:solidFill>
                  <a:srgbClr val="000000"/>
                </a:solidFill>
                <a:latin typeface="Calibri" panose="020F0502020204030204" pitchFamily="34" charset="0"/>
                <a:ea typeface="Calibri" panose="020F0502020204030204" pitchFamily="34" charset="0"/>
              </a:rPr>
              <a:t>3.26.2021 </a:t>
            </a:r>
            <a:r>
              <a:rPr lang="en-US" sz="1100" b="1" kern="1200" dirty="0" smtClean="0">
                <a:solidFill>
                  <a:srgbClr val="000000"/>
                </a:solidFill>
                <a:effectLst/>
                <a:latin typeface="Calibri" panose="020F0502020204030204" pitchFamily="34" charset="0"/>
                <a:ea typeface="Calibri" panose="020F0502020204030204" pitchFamily="34" charset="0"/>
              </a:rPr>
              <a:t>PowerPoint</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u="sng" kern="1200" dirty="0">
                <a:solidFill>
                  <a:srgbClr val="7030A0"/>
                </a:solidFill>
                <a:effectLst/>
                <a:latin typeface="Vijaya" panose="020B0604020202020204" pitchFamily="34" charset="0"/>
                <a:ea typeface="Calibri" panose="020F0502020204030204" pitchFamily="34" charset="0"/>
                <a:cs typeface="Times New Roman" panose="02020603050405020304" pitchFamily="18" charset="0"/>
                <a:hlinkClick r:id="rId6"/>
              </a:rPr>
              <a:t>http://www.bc-systemofcare.org/zero-suicide/</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rPr>
              <a:t>Please use this PowerPoint as the minutes from last meeting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100" kern="1200" dirty="0">
                <a:solidFill>
                  <a:srgbClr val="000000"/>
                </a:solidFill>
                <a:effectLst/>
                <a:latin typeface="Vijaya"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nvPr>
        </p:nvGraphicFramePr>
        <p:xfrm>
          <a:off x="811493" y="892228"/>
          <a:ext cx="5937010" cy="4353789"/>
        </p:xfrm>
        <a:graphic>
          <a:graphicData uri="http://schemas.openxmlformats.org/drawingml/2006/table">
            <a:tbl>
              <a:tblPr firstRow="1" firstCol="1" bandRow="1">
                <a:tableStyleId>{5C22544A-7EE6-4342-B048-85BDC9FD1C3A}</a:tableStyleId>
              </a:tblPr>
              <a:tblGrid>
                <a:gridCol w="511154">
                  <a:extLst>
                    <a:ext uri="{9D8B030D-6E8A-4147-A177-3AD203B41FA5}">
                      <a16:colId xmlns="" xmlns:a16="http://schemas.microsoft.com/office/drawing/2014/main" val="20000"/>
                    </a:ext>
                  </a:extLst>
                </a:gridCol>
                <a:gridCol w="2685942">
                  <a:extLst>
                    <a:ext uri="{9D8B030D-6E8A-4147-A177-3AD203B41FA5}">
                      <a16:colId xmlns="" xmlns:a16="http://schemas.microsoft.com/office/drawing/2014/main" val="20001"/>
                    </a:ext>
                  </a:extLst>
                </a:gridCol>
                <a:gridCol w="2739914">
                  <a:extLst>
                    <a:ext uri="{9D8B030D-6E8A-4147-A177-3AD203B41FA5}">
                      <a16:colId xmlns="" xmlns:a16="http://schemas.microsoft.com/office/drawing/2014/main" val="20002"/>
                    </a:ext>
                  </a:extLst>
                </a:gridCol>
              </a:tblGrid>
              <a:tr h="261268">
                <a:tc>
                  <a:txBody>
                    <a:bodyPr/>
                    <a:lstStyle/>
                    <a:p>
                      <a:pPr marL="0" marR="0" algn="ctr">
                        <a:spcBef>
                          <a:spcPts val="0"/>
                        </a:spcBef>
                        <a:spcAft>
                          <a:spcPts val="0"/>
                        </a:spcAft>
                      </a:pPr>
                      <a:r>
                        <a:rPr lang="en-US" sz="800" dirty="0">
                          <a:effectLst/>
                        </a:rPr>
                        <a:t> </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ctr">
                        <a:spcBef>
                          <a:spcPts val="0"/>
                        </a:spcBef>
                        <a:spcAft>
                          <a:spcPts val="0"/>
                        </a:spcAft>
                      </a:pPr>
                      <a:r>
                        <a:rPr lang="en-US" sz="800" dirty="0">
                          <a:effectLst/>
                        </a:rPr>
                        <a:t>Zero Suicide Team Meeting</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ctr">
                        <a:spcBef>
                          <a:spcPts val="0"/>
                        </a:spcBef>
                        <a:spcAft>
                          <a:spcPts val="0"/>
                        </a:spcAft>
                      </a:pPr>
                      <a:r>
                        <a:rPr lang="en-US" sz="800" dirty="0" smtClean="0">
                          <a:effectLst/>
                        </a:rPr>
                        <a:t>03/26/2021</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0"/>
                  </a:ext>
                </a:extLst>
              </a:tr>
              <a:tr h="168125">
                <a:tc>
                  <a:txBody>
                    <a:bodyPr/>
                    <a:lstStyle/>
                    <a:p>
                      <a:pPr marL="0" marR="0" algn="ctr">
                        <a:spcBef>
                          <a:spcPts val="0"/>
                        </a:spcBef>
                        <a:spcAft>
                          <a:spcPts val="0"/>
                        </a:spcAft>
                      </a:pPr>
                      <a:r>
                        <a:rPr lang="en-US" sz="800" dirty="0">
                          <a:effectLst/>
                          <a:highlight>
                            <a:srgbClr val="FFFF00"/>
                          </a:highlight>
                        </a:rPr>
                        <a:t> </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ctr">
                        <a:spcBef>
                          <a:spcPts val="0"/>
                        </a:spcBef>
                        <a:spcAft>
                          <a:spcPts val="0"/>
                        </a:spcAft>
                      </a:pPr>
                      <a:r>
                        <a:rPr lang="en-US" sz="800" dirty="0">
                          <a:effectLst/>
                          <a:highlight>
                            <a:srgbClr val="FFFF00"/>
                          </a:highlight>
                        </a:rPr>
                        <a:t>Name</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ctr">
                        <a:spcBef>
                          <a:spcPts val="0"/>
                        </a:spcBef>
                        <a:spcAft>
                          <a:spcPts val="0"/>
                        </a:spcAft>
                      </a:pPr>
                      <a:r>
                        <a:rPr lang="en-US" sz="800" dirty="0">
                          <a:effectLst/>
                          <a:highlight>
                            <a:srgbClr val="FFFF00"/>
                          </a:highlight>
                        </a:rPr>
                        <a:t>Partner agency</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1"/>
                  </a:ext>
                </a:extLst>
              </a:tr>
              <a:tr h="186876">
                <a:tc>
                  <a:txBody>
                    <a:bodyPr/>
                    <a:lstStyle/>
                    <a:p>
                      <a:pPr marL="0" marR="0" algn="ctr">
                        <a:spcBef>
                          <a:spcPts val="0"/>
                        </a:spcBef>
                        <a:spcAft>
                          <a:spcPts val="0"/>
                        </a:spcAft>
                      </a:pPr>
                      <a:r>
                        <a:rPr lang="en-US" sz="900" dirty="0">
                          <a:effectLst/>
                        </a:rPr>
                        <a:t>1</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Jennifer Boeringer</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ETC</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2"/>
                  </a:ext>
                </a:extLst>
              </a:tr>
              <a:tr h="186876">
                <a:tc>
                  <a:txBody>
                    <a:bodyPr/>
                    <a:lstStyle/>
                    <a:p>
                      <a:pPr marL="0" marR="0" algn="ctr">
                        <a:spcBef>
                          <a:spcPts val="0"/>
                        </a:spcBef>
                        <a:spcAft>
                          <a:spcPts val="0"/>
                        </a:spcAft>
                      </a:pPr>
                      <a:r>
                        <a:rPr lang="en-US" sz="900" dirty="0">
                          <a:effectLst/>
                        </a:rPr>
                        <a:t>2</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Elisia Majors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BCBH</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3"/>
                  </a:ext>
                </a:extLst>
              </a:tr>
              <a:tr h="186876">
                <a:tc>
                  <a:txBody>
                    <a:bodyPr/>
                    <a:lstStyle/>
                    <a:p>
                      <a:pPr marL="0" marR="0" algn="ctr">
                        <a:spcBef>
                          <a:spcPts val="0"/>
                        </a:spcBef>
                        <a:spcAft>
                          <a:spcPts val="0"/>
                        </a:spcAft>
                      </a:pPr>
                      <a:r>
                        <a:rPr lang="en-US" sz="900" dirty="0">
                          <a:effectLst/>
                        </a:rPr>
                        <a:t>3</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Bonnie Palmieri</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AHCI</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4"/>
                  </a:ext>
                </a:extLst>
              </a:tr>
              <a:tr h="186876">
                <a:tc>
                  <a:txBody>
                    <a:bodyPr/>
                    <a:lstStyle/>
                    <a:p>
                      <a:pPr marL="0" marR="0" algn="ctr">
                        <a:spcBef>
                          <a:spcPts val="0"/>
                        </a:spcBef>
                        <a:spcAft>
                          <a:spcPts val="0"/>
                        </a:spcAft>
                      </a:pPr>
                      <a:r>
                        <a:rPr lang="en-US" sz="900" dirty="0">
                          <a:effectLst/>
                        </a:rPr>
                        <a:t>4</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Dave Aiken</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NAMI</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5"/>
                  </a:ext>
                </a:extLst>
              </a:tr>
              <a:tr h="186876">
                <a:tc>
                  <a:txBody>
                    <a:bodyPr/>
                    <a:lstStyle/>
                    <a:p>
                      <a:pPr marL="0" marR="0" algn="ctr">
                        <a:spcBef>
                          <a:spcPts val="0"/>
                        </a:spcBef>
                        <a:spcAft>
                          <a:spcPts val="0"/>
                        </a:spcAft>
                      </a:pPr>
                      <a:r>
                        <a:rPr lang="en-US" sz="900" dirty="0">
                          <a:effectLst/>
                        </a:rPr>
                        <a:t>5</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Abby Opal</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MHA</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6"/>
                  </a:ext>
                </a:extLst>
              </a:tr>
              <a:tr h="186876">
                <a:tc>
                  <a:txBody>
                    <a:bodyPr/>
                    <a:lstStyle/>
                    <a:p>
                      <a:pPr marL="0" marR="0" algn="ctr">
                        <a:spcBef>
                          <a:spcPts val="0"/>
                        </a:spcBef>
                        <a:spcAft>
                          <a:spcPts val="0"/>
                        </a:spcAft>
                      </a:pPr>
                      <a:r>
                        <a:rPr lang="en-US" sz="900" dirty="0">
                          <a:effectLst/>
                        </a:rPr>
                        <a:t>6</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rPr>
                        <a:t>Kelsey Davis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800" smtClean="0">
                          <a:effectLst/>
                          <a:latin typeface="Vijaya" panose="020B0604020202020204" pitchFamily="34" charset="0"/>
                          <a:ea typeface="Calibri" panose="020F0502020204030204" pitchFamily="34" charset="0"/>
                          <a:cs typeface="Times New Roman" panose="02020603050405020304" pitchFamily="18" charset="0"/>
                        </a:rPr>
                        <a:t>HVHS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7"/>
                  </a:ext>
                </a:extLst>
              </a:tr>
              <a:tr h="186876">
                <a:tc>
                  <a:txBody>
                    <a:bodyPr/>
                    <a:lstStyle/>
                    <a:p>
                      <a:pPr marL="0" marR="0" algn="ctr">
                        <a:spcBef>
                          <a:spcPts val="0"/>
                        </a:spcBef>
                        <a:spcAft>
                          <a:spcPts val="0"/>
                        </a:spcAft>
                      </a:pPr>
                      <a:r>
                        <a:rPr lang="en-US" sz="900" dirty="0">
                          <a:effectLst/>
                        </a:rPr>
                        <a:t>7</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Nora Stocum</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Wesley Family Services</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8"/>
                  </a:ext>
                </a:extLst>
              </a:tr>
              <a:tr h="186876">
                <a:tc>
                  <a:txBody>
                    <a:bodyPr/>
                    <a:lstStyle/>
                    <a:p>
                      <a:pPr marL="0" marR="0" algn="ctr">
                        <a:spcBef>
                          <a:spcPts val="0"/>
                        </a:spcBef>
                        <a:spcAft>
                          <a:spcPts val="0"/>
                        </a:spcAft>
                      </a:pPr>
                      <a:r>
                        <a:rPr lang="en-US" sz="900" dirty="0">
                          <a:effectLst/>
                        </a:rPr>
                        <a:t>8</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Rachel Kyle</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HVHS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09"/>
                  </a:ext>
                </a:extLst>
              </a:tr>
              <a:tr h="186876">
                <a:tc>
                  <a:txBody>
                    <a:bodyPr/>
                    <a:lstStyle/>
                    <a:p>
                      <a:pPr marL="0" marR="0" algn="ctr">
                        <a:spcBef>
                          <a:spcPts val="0"/>
                        </a:spcBef>
                        <a:spcAft>
                          <a:spcPts val="0"/>
                        </a:spcAft>
                      </a:pPr>
                      <a:r>
                        <a:rPr lang="en-US" sz="900" dirty="0">
                          <a:effectLst/>
                        </a:rPr>
                        <a:t>9</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Traci Hughes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BCRC</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0"/>
                  </a:ext>
                </a:extLst>
              </a:tr>
              <a:tr h="186876">
                <a:tc>
                  <a:txBody>
                    <a:bodyPr/>
                    <a:lstStyle/>
                    <a:p>
                      <a:pPr marL="0" marR="0" algn="ctr">
                        <a:spcBef>
                          <a:spcPts val="0"/>
                        </a:spcBef>
                        <a:spcAft>
                          <a:spcPts val="0"/>
                        </a:spcAft>
                      </a:pPr>
                      <a:r>
                        <a:rPr lang="en-US" sz="900" dirty="0">
                          <a:effectLst/>
                        </a:rPr>
                        <a:t>10</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rPr>
                        <a:t>Jodi Platz</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Community Alternatives</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1"/>
                  </a:ext>
                </a:extLst>
              </a:tr>
              <a:tr h="186876">
                <a:tc>
                  <a:txBody>
                    <a:bodyPr/>
                    <a:lstStyle/>
                    <a:p>
                      <a:pPr marL="0" marR="0" algn="ctr">
                        <a:spcBef>
                          <a:spcPts val="0"/>
                        </a:spcBef>
                        <a:spcAft>
                          <a:spcPts val="0"/>
                        </a:spcAft>
                      </a:pPr>
                      <a:r>
                        <a:rPr lang="en-US" sz="900" dirty="0">
                          <a:effectLst/>
                        </a:rPr>
                        <a:t>11</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Melissa Schwilm</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Catholic Charities</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2"/>
                  </a:ext>
                </a:extLst>
              </a:tr>
              <a:tr h="186876">
                <a:tc>
                  <a:txBody>
                    <a:bodyPr/>
                    <a:lstStyle/>
                    <a:p>
                      <a:pPr marL="0" marR="0" algn="ctr">
                        <a:spcBef>
                          <a:spcPts val="0"/>
                        </a:spcBef>
                        <a:spcAft>
                          <a:spcPts val="0"/>
                        </a:spcAft>
                      </a:pPr>
                      <a:r>
                        <a:rPr lang="en-US" sz="900" dirty="0">
                          <a:effectLst/>
                        </a:rPr>
                        <a:t>12</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Kelly Nardone</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BCBH</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3"/>
                  </a:ext>
                </a:extLst>
              </a:tr>
              <a:tr h="186876">
                <a:tc>
                  <a:txBody>
                    <a:bodyPr/>
                    <a:lstStyle/>
                    <a:p>
                      <a:pPr marL="0" marR="0" algn="ctr">
                        <a:spcBef>
                          <a:spcPts val="0"/>
                        </a:spcBef>
                        <a:spcAft>
                          <a:spcPts val="0"/>
                        </a:spcAft>
                      </a:pPr>
                      <a:r>
                        <a:rPr lang="en-US" sz="900" dirty="0">
                          <a:effectLst/>
                        </a:rPr>
                        <a:t>13</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Missy Watson</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PHN</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4"/>
                  </a:ext>
                </a:extLst>
              </a:tr>
              <a:tr h="186876">
                <a:tc>
                  <a:txBody>
                    <a:bodyPr/>
                    <a:lstStyle/>
                    <a:p>
                      <a:pPr marL="0" marR="0" algn="ctr">
                        <a:spcBef>
                          <a:spcPts val="0"/>
                        </a:spcBef>
                        <a:spcAft>
                          <a:spcPts val="0"/>
                        </a:spcAft>
                      </a:pPr>
                      <a:r>
                        <a:rPr lang="en-US" sz="900" dirty="0">
                          <a:effectLst/>
                        </a:rPr>
                        <a:t>14</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Stephanie Santoro</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AHCI</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5"/>
                  </a:ext>
                </a:extLst>
              </a:tr>
              <a:tr h="186876">
                <a:tc>
                  <a:txBody>
                    <a:bodyPr/>
                    <a:lstStyle/>
                    <a:p>
                      <a:pPr marL="0" marR="0" algn="ctr">
                        <a:spcBef>
                          <a:spcPts val="0"/>
                        </a:spcBef>
                        <a:spcAft>
                          <a:spcPts val="0"/>
                        </a:spcAft>
                      </a:pPr>
                      <a:r>
                        <a:rPr lang="en-US" sz="900" dirty="0">
                          <a:effectLst/>
                        </a:rPr>
                        <a:t>15</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Marissa Moyer</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CRS</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6"/>
                  </a:ext>
                </a:extLst>
              </a:tr>
              <a:tr h="186876">
                <a:tc>
                  <a:txBody>
                    <a:bodyPr/>
                    <a:lstStyle/>
                    <a:p>
                      <a:pPr marL="0" marR="0" algn="ctr">
                        <a:spcBef>
                          <a:spcPts val="0"/>
                        </a:spcBef>
                        <a:spcAft>
                          <a:spcPts val="0"/>
                        </a:spcAft>
                      </a:pPr>
                      <a:r>
                        <a:rPr lang="en-US" sz="900" dirty="0">
                          <a:effectLst/>
                        </a:rPr>
                        <a:t>16</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Courtney Dawson-Rainey</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Crisis</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7"/>
                  </a:ext>
                </a:extLst>
              </a:tr>
              <a:tr h="186876">
                <a:tc>
                  <a:txBody>
                    <a:bodyPr/>
                    <a:lstStyle/>
                    <a:p>
                      <a:pPr marL="0" marR="0" algn="ctr">
                        <a:spcBef>
                          <a:spcPts val="0"/>
                        </a:spcBef>
                        <a:spcAft>
                          <a:spcPts val="0"/>
                        </a:spcAft>
                      </a:pPr>
                      <a:r>
                        <a:rPr lang="en-US" sz="900" dirty="0">
                          <a:effectLst/>
                        </a:rPr>
                        <a:t>17</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Marcy Scott</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CRS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8"/>
                  </a:ext>
                </a:extLst>
              </a:tr>
              <a:tr h="186876">
                <a:tc>
                  <a:txBody>
                    <a:bodyPr/>
                    <a:lstStyle/>
                    <a:p>
                      <a:pPr marL="0" marR="0" algn="ctr">
                        <a:spcBef>
                          <a:spcPts val="0"/>
                        </a:spcBef>
                        <a:spcAft>
                          <a:spcPts val="0"/>
                        </a:spcAft>
                      </a:pPr>
                      <a:r>
                        <a:rPr lang="en-US" sz="900" dirty="0">
                          <a:effectLst/>
                        </a:rPr>
                        <a:t>18</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Melissa Coakley</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Aurora</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19"/>
                  </a:ext>
                </a:extLst>
              </a:tr>
              <a:tr h="186876">
                <a:tc>
                  <a:txBody>
                    <a:bodyPr/>
                    <a:lstStyle/>
                    <a:p>
                      <a:pPr marL="0" marR="0" algn="ctr">
                        <a:spcBef>
                          <a:spcPts val="0"/>
                        </a:spcBef>
                        <a:spcAft>
                          <a:spcPts val="0"/>
                        </a:spcAft>
                      </a:pPr>
                      <a:r>
                        <a:rPr lang="en-US" sz="900" dirty="0">
                          <a:effectLst/>
                        </a:rPr>
                        <a:t>19</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effectLst/>
                          <a:latin typeface="+mn-lt"/>
                        </a:rPr>
                        <a:t>Liz Pelesky</a:t>
                      </a:r>
                      <a:endParaRPr lang="en-US" sz="900" dirty="0" smtClean="0">
                        <a:effectLst/>
                        <a:latin typeface="+mn-lt"/>
                        <a:ea typeface="Calibri" panose="020F0502020204030204" pitchFamily="34" charset="0"/>
                        <a:cs typeface="Times New Roman" panose="02020603050405020304" pitchFamily="18" charset="0"/>
                      </a:endParaRPr>
                    </a:p>
                  </a:txBody>
                  <a:tcPr marL="50481" marR="5048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effectLst/>
                        </a:rPr>
                        <a:t>HVB</a:t>
                      </a:r>
                      <a:r>
                        <a:rPr lang="en-US" sz="900" baseline="0" dirty="0" smtClean="0">
                          <a:effectLst/>
                        </a:rPr>
                        <a:t> Behavioral Health Unit</a:t>
                      </a:r>
                      <a:endParaRPr lang="en-US" sz="900" dirty="0" smtClean="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20"/>
                  </a:ext>
                </a:extLst>
              </a:tr>
              <a:tr h="186876">
                <a:tc>
                  <a:txBody>
                    <a:bodyPr/>
                    <a:lstStyle/>
                    <a:p>
                      <a:pPr marL="0" marR="0" algn="ctr">
                        <a:spcBef>
                          <a:spcPts val="0"/>
                        </a:spcBef>
                        <a:spcAft>
                          <a:spcPts val="0"/>
                        </a:spcAft>
                      </a:pPr>
                      <a:r>
                        <a:rPr lang="en-US" sz="900" dirty="0">
                          <a:effectLst/>
                        </a:rPr>
                        <a:t>20</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Erin Rathbun</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a:effectLst/>
                        </a:rPr>
                        <a:t>Beacon Health Options</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21"/>
                  </a:ext>
                </a:extLst>
              </a:tr>
              <a:tr h="186876">
                <a:tc>
                  <a:txBody>
                    <a:bodyPr/>
                    <a:lstStyle/>
                    <a:p>
                      <a:pPr marL="0" marR="0" algn="ctr">
                        <a:spcBef>
                          <a:spcPts val="0"/>
                        </a:spcBef>
                        <a:spcAft>
                          <a:spcPts val="0"/>
                        </a:spcAft>
                      </a:pPr>
                      <a:r>
                        <a:rPr lang="en-US" sz="900" dirty="0">
                          <a:effectLst/>
                        </a:rPr>
                        <a:t>21</a:t>
                      </a:r>
                      <a:endParaRPr lang="en-US" sz="800" dirty="0">
                        <a:effectLst/>
                        <a:latin typeface="Vijaya" panose="020B0604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Amy Solman</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tc>
                  <a:txBody>
                    <a:bodyPr/>
                    <a:lstStyle/>
                    <a:p>
                      <a:pPr marL="0" marR="0" algn="l">
                        <a:spcBef>
                          <a:spcPts val="0"/>
                        </a:spcBef>
                        <a:spcAft>
                          <a:spcPts val="0"/>
                        </a:spcAft>
                      </a:pPr>
                      <a:r>
                        <a:rPr lang="en-US" sz="900" dirty="0" smtClean="0">
                          <a:effectLst/>
                          <a:latin typeface="Trebuchet MS" panose="020B0603020202020204" pitchFamily="34" charset="0"/>
                          <a:ea typeface="Calibri" panose="020F0502020204030204" pitchFamily="34" charset="0"/>
                          <a:cs typeface="Times New Roman" panose="02020603050405020304" pitchFamily="18" charset="0"/>
                        </a:rPr>
                        <a:t>Geneva College</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0481" marR="50481" marT="0" marB="0"/>
                </a:tc>
                <a:extLst>
                  <a:ext uri="{0D108BD9-81ED-4DB2-BD59-A6C34878D82A}">
                    <a16:rowId xmlns="" xmlns:a16="http://schemas.microsoft.com/office/drawing/2014/main" val="10022"/>
                  </a:ext>
                </a:extLst>
              </a:tr>
            </a:tbl>
          </a:graphicData>
        </a:graphic>
      </p:graphicFrame>
    </p:spTree>
    <p:extLst>
      <p:ext uri="{BB962C8B-B14F-4D97-AF65-F5344CB8AC3E}">
        <p14:creationId xmlns:p14="http://schemas.microsoft.com/office/powerpoint/2010/main" val="495396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50" y="1749897"/>
            <a:ext cx="8596668" cy="4474027"/>
          </a:xfrm>
        </p:spPr>
        <p:txBody>
          <a:bodyPr>
            <a:prstTxWarp prst="textArchUp">
              <a:avLst/>
            </a:prstTxWarp>
            <a:normAutofit/>
          </a:bodyPr>
          <a:lstStyle/>
          <a:p>
            <a:pPr algn="ctr"/>
            <a:r>
              <a:rPr lang="en-US" sz="8000" dirty="0" smtClean="0"/>
              <a:t>PARTNER UPDATES</a:t>
            </a:r>
            <a:endParaRPr lang="en-US" sz="8000" dirty="0"/>
          </a:p>
        </p:txBody>
      </p:sp>
      <p:sp>
        <p:nvSpPr>
          <p:cNvPr id="4" name="Slide Number Placeholder 3"/>
          <p:cNvSpPr>
            <a:spLocks noGrp="1"/>
          </p:cNvSpPr>
          <p:nvPr>
            <p:ph type="sldNum" sz="quarter" idx="12"/>
          </p:nvPr>
        </p:nvSpPr>
        <p:spPr/>
        <p:txBody>
          <a:bodyPr/>
          <a:lstStyle/>
          <a:p>
            <a:fld id="{5D7FE806-1C63-4ECA-B0B7-914BA92DD0D1}" type="slidenum">
              <a:rPr lang="en-US" smtClean="0"/>
              <a:t>5</a:t>
            </a:fld>
            <a:endParaRPr lang="en-US" dirty="0"/>
          </a:p>
        </p:txBody>
      </p:sp>
      <p:pic>
        <p:nvPicPr>
          <p:cNvPr id="5" name="Picture 4"/>
          <p:cNvPicPr>
            <a:picLocks noChangeAspect="1"/>
          </p:cNvPicPr>
          <p:nvPr/>
        </p:nvPicPr>
        <p:blipFill>
          <a:blip r:embed="rId3"/>
          <a:stretch>
            <a:fillRect/>
          </a:stretch>
        </p:blipFill>
        <p:spPr>
          <a:xfrm>
            <a:off x="4161039" y="2541923"/>
            <a:ext cx="2246889" cy="3377819"/>
          </a:xfrm>
          <a:prstGeom prst="rect">
            <a:avLst/>
          </a:prstGeom>
        </p:spPr>
      </p:pic>
    </p:spTree>
    <p:extLst>
      <p:ext uri="{BB962C8B-B14F-4D97-AF65-F5344CB8AC3E}">
        <p14:creationId xmlns:p14="http://schemas.microsoft.com/office/powerpoint/2010/main" val="3027046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8" y="490660"/>
            <a:ext cx="9224049" cy="894794"/>
          </a:xfrm>
          <a:solidFill>
            <a:schemeClr val="accent4">
              <a:lumMod val="20000"/>
              <a:lumOff val="80000"/>
            </a:schemeClr>
          </a:solidFill>
          <a:ln w="57150">
            <a:solidFill>
              <a:schemeClr val="accent6">
                <a:lumMod val="60000"/>
                <a:lumOff val="40000"/>
              </a:schemeClr>
            </a:solidFill>
          </a:ln>
        </p:spPr>
        <p:txBody>
          <a:bodyPr anchor="ctr"/>
          <a:lstStyle/>
          <a:p>
            <a:r>
              <a:rPr lang="en-US" dirty="0" smtClean="0"/>
              <a:t>American Foundation for Suicide Prevention</a:t>
            </a:r>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6</a:t>
            </a:fld>
            <a:endParaRPr lang="en-US" dirty="0"/>
          </a:p>
        </p:txBody>
      </p:sp>
      <p:sp>
        <p:nvSpPr>
          <p:cNvPr id="5" name="Rectangle 1"/>
          <p:cNvSpPr>
            <a:spLocks noGrp="1" noChangeArrowheads="1"/>
          </p:cNvSpPr>
          <p:nvPr>
            <p:ph idx="1"/>
          </p:nvPr>
        </p:nvSpPr>
        <p:spPr bwMode="auto">
          <a:xfrm>
            <a:off x="461818" y="1833547"/>
            <a:ext cx="8983365"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rPr>
              <a:t>New Program: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1" u="none" strike="noStrike" cap="none" normalizeH="0" baseline="0" dirty="0" smtClean="0">
                <a:ln>
                  <a:noFill/>
                </a:ln>
                <a:solidFill>
                  <a:srgbClr val="26BCC2"/>
                </a:solidFill>
                <a:effectLst/>
                <a:latin typeface="Arial" panose="020B0604020202020204" pitchFamily="34" charset="0"/>
                <a:ea typeface="Calibri" panose="020F0502020204030204" pitchFamily="34" charset="0"/>
              </a:rPr>
              <a:t>Introduction to Supporting Those at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rPr>
              <a:t> </a:t>
            </a:r>
            <a:endParaRPr kumimoji="0" lang="en-US" altLang="en-US" sz="1900" b="0" i="0" u="none" strike="noStrike" cap="none" normalizeH="0" baseline="0" dirty="0" smtClean="0">
              <a:ln>
                <a:noFill/>
              </a:ln>
              <a:solidFill>
                <a:srgbClr val="26BCC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When someone in your life attempts suicide or experiences suicidal thoughts, it can be difficult to know how to best</a:t>
            </a:r>
            <a:r>
              <a:rPr kumimoji="0" lang="en-US" altLang="en-US" sz="1900" b="0" i="0" u="none" strike="noStrike" cap="none" normalizeH="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support them in their recovery. </a:t>
            </a:r>
            <a:r>
              <a:rPr kumimoji="0" lang="en-US" altLang="en-US" sz="1900" b="0" i="1"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Introduction to Supporting Those At Risk </a:t>
            </a: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is designed to provide you with information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and resources on how to support someone in your life with lived experience. In the context of this presentation, the term “lived experience” refers to someone's experience with suicidal thoughts and/or a past suicide attempt.</a:t>
            </a:r>
            <a:endParaRPr kumimoji="0" lang="en-US" altLang="en-US" sz="1900" b="0" i="0" u="none" strike="noStrike" cap="none" normalizeH="0" baseline="0" dirty="0" smtClean="0">
              <a:ln>
                <a:noFill/>
              </a:ln>
              <a:solidFill>
                <a:srgbClr val="26BCC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900" b="0" i="0" u="none" strike="noStrike" cap="none" normalizeH="0" baseline="0" dirty="0" smtClean="0">
              <a:ln>
                <a:noFill/>
              </a:ln>
              <a:solidFill>
                <a:srgbClr val="26BCC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smtClean="0">
                <a:ln>
                  <a:noFill/>
                </a:ln>
                <a:solidFill>
                  <a:srgbClr val="26BCC2"/>
                </a:solidFill>
                <a:effectLst/>
                <a:latin typeface="Arial" panose="020B0604020202020204" pitchFamily="34" charset="0"/>
                <a:ea typeface="Calibri" panose="020F0502020204030204" pitchFamily="34" charset="0"/>
                <a:cs typeface="Arial" panose="020B0604020202020204" pitchFamily="34" charset="0"/>
              </a:rPr>
              <a:t>Suggested Participants: </a:t>
            </a:r>
            <a:endParaRPr kumimoji="0" lang="en-US" altLang="en-US" sz="1900" b="0" i="0" u="none" strike="noStrike" cap="none" normalizeH="0" baseline="0" dirty="0" smtClean="0">
              <a:ln>
                <a:noFill/>
              </a:ln>
              <a:solidFill>
                <a:srgbClr val="26BCC2"/>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Times New Roman" panose="02020603050405020304" pitchFamily="18" charset="0"/>
                <a:cs typeface="Arial" panose="020B0604020202020204" pitchFamily="34" charset="0"/>
              </a:rPr>
              <a:t>Those who have supported or are supporting a loved one who has struggled or attempted suicide</a:t>
            </a:r>
            <a:endParaRPr kumimoji="0" lang="en-US" altLang="en-US" sz="1900" b="0" i="0" u="none" strike="noStrike" cap="none" normalizeH="0" baseline="0" dirty="0" smtClean="0">
              <a:ln>
                <a:noFill/>
              </a:ln>
              <a:solidFill>
                <a:srgbClr val="26BCC2"/>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900" b="0" i="0" u="none" strike="noStrike" cap="none" normalizeH="0" baseline="0" dirty="0" smtClean="0">
                <a:ln>
                  <a:noFill/>
                </a:ln>
                <a:solidFill>
                  <a:srgbClr val="26BCC2"/>
                </a:solidFill>
                <a:effectLst/>
                <a:latin typeface="Arial" panose="020B0604020202020204" pitchFamily="34" charset="0"/>
                <a:ea typeface="Times New Roman" panose="02020603050405020304" pitchFamily="18" charset="0"/>
                <a:cs typeface="Arial" panose="020B0604020202020204" pitchFamily="34" charset="0"/>
              </a:rPr>
              <a:t>Those interested in learning more, because anyone may need to support someone at some point in time</a:t>
            </a:r>
            <a:endParaRPr kumimoji="0" lang="en-US" altLang="en-US" sz="1900" b="0" i="0" u="none" strike="noStrike" cap="none" normalizeH="0" baseline="0" dirty="0" smtClean="0">
              <a:ln>
                <a:noFill/>
              </a:ln>
              <a:solidFill>
                <a:srgbClr val="26BCC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2"/>
          <a:stretch>
            <a:fillRect/>
          </a:stretch>
        </p:blipFill>
        <p:spPr>
          <a:xfrm rot="480000">
            <a:off x="9985222" y="4363826"/>
            <a:ext cx="1253903" cy="1885031"/>
          </a:xfrm>
          <a:prstGeom prst="rect">
            <a:avLst/>
          </a:prstGeom>
        </p:spPr>
      </p:pic>
    </p:spTree>
    <p:extLst>
      <p:ext uri="{BB962C8B-B14F-4D97-AF65-F5344CB8AC3E}">
        <p14:creationId xmlns:p14="http://schemas.microsoft.com/office/powerpoint/2010/main" val="317049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645284" cy="812800"/>
          </a:xfrm>
          <a:solidFill>
            <a:schemeClr val="accent4">
              <a:lumMod val="20000"/>
              <a:lumOff val="80000"/>
            </a:schemeClr>
          </a:solidFill>
          <a:ln w="38100">
            <a:solidFill>
              <a:schemeClr val="accent1"/>
            </a:solidFill>
          </a:ln>
        </p:spPr>
        <p:txBody>
          <a:bodyPr anchor="ctr"/>
          <a:lstStyle/>
          <a:p>
            <a:r>
              <a:rPr lang="en-US" dirty="0" smtClean="0"/>
              <a:t>Geneva College</a:t>
            </a:r>
            <a:endParaRPr lang="en-US" dirty="0"/>
          </a:p>
        </p:txBody>
      </p:sp>
      <p:sp>
        <p:nvSpPr>
          <p:cNvPr id="3" name="Content Placeholder 2"/>
          <p:cNvSpPr>
            <a:spLocks noGrp="1"/>
          </p:cNvSpPr>
          <p:nvPr>
            <p:ph idx="1"/>
          </p:nvPr>
        </p:nvSpPr>
        <p:spPr/>
        <p:txBody>
          <a:bodyPr>
            <a:normAutofit fontScale="92500"/>
          </a:bodyPr>
          <a:lstStyle/>
          <a:p>
            <a:r>
              <a:rPr lang="en-US" sz="2800" dirty="0" smtClean="0"/>
              <a:t>On 4/17, completed </a:t>
            </a:r>
            <a:r>
              <a:rPr lang="en-US" sz="2800" dirty="0"/>
              <a:t>another QPR training just for </a:t>
            </a:r>
            <a:r>
              <a:rPr lang="en-US" sz="2800" dirty="0" smtClean="0"/>
              <a:t>students </a:t>
            </a:r>
          </a:p>
          <a:p>
            <a:pPr lvl="1"/>
            <a:r>
              <a:rPr lang="en-US" sz="2600" dirty="0" smtClean="0"/>
              <a:t>30 </a:t>
            </a:r>
            <a:r>
              <a:rPr lang="en-US" sz="2600" dirty="0"/>
              <a:t>students in attendance </a:t>
            </a:r>
            <a:endParaRPr lang="en-US" sz="2600" dirty="0" smtClean="0"/>
          </a:p>
          <a:p>
            <a:r>
              <a:rPr lang="en-US" sz="2800" dirty="0"/>
              <a:t>P</a:t>
            </a:r>
            <a:r>
              <a:rPr lang="en-US" sz="2800" dirty="0" smtClean="0"/>
              <a:t>lan </a:t>
            </a:r>
            <a:r>
              <a:rPr lang="en-US" sz="2800" dirty="0"/>
              <a:t>to continue QPR training for faculty/staff/students next academic year.</a:t>
            </a:r>
          </a:p>
          <a:p>
            <a:r>
              <a:rPr lang="en-US" sz="2800" dirty="0"/>
              <a:t>H</a:t>
            </a:r>
            <a:r>
              <a:rPr lang="en-US" sz="2800" dirty="0" smtClean="0"/>
              <a:t>ighest </a:t>
            </a:r>
            <a:r>
              <a:rPr lang="en-US" sz="2800" dirty="0"/>
              <a:t>number of student hospitalizations this year </a:t>
            </a:r>
            <a:endParaRPr lang="en-US" sz="2800" dirty="0" smtClean="0"/>
          </a:p>
          <a:p>
            <a:pPr lvl="1"/>
            <a:r>
              <a:rPr lang="en-US" sz="2800" dirty="0" smtClean="0"/>
              <a:t>Plan to analyze </a:t>
            </a:r>
            <a:r>
              <a:rPr lang="en-US" sz="2800" dirty="0"/>
              <a:t>this over the summer to identify trends/potential </a:t>
            </a:r>
            <a:r>
              <a:rPr lang="en-US" sz="2800" dirty="0" smtClean="0"/>
              <a:t>themes - 11 </a:t>
            </a:r>
            <a:r>
              <a:rPr lang="en-US" sz="2800" dirty="0"/>
              <a:t>in total.</a:t>
            </a:r>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7</a:t>
            </a:fld>
            <a:endParaRPr lang="en-US" dirty="0"/>
          </a:p>
        </p:txBody>
      </p:sp>
      <p:pic>
        <p:nvPicPr>
          <p:cNvPr id="5" name="Picture 4"/>
          <p:cNvPicPr>
            <a:picLocks noChangeAspect="1"/>
          </p:cNvPicPr>
          <p:nvPr/>
        </p:nvPicPr>
        <p:blipFill>
          <a:blip r:embed="rId2"/>
          <a:stretch>
            <a:fillRect/>
          </a:stretch>
        </p:blipFill>
        <p:spPr>
          <a:xfrm rot="480000">
            <a:off x="9223301" y="4298637"/>
            <a:ext cx="1507925" cy="2266911"/>
          </a:xfrm>
          <a:prstGeom prst="rect">
            <a:avLst/>
          </a:prstGeom>
        </p:spPr>
      </p:pic>
    </p:spTree>
    <p:extLst>
      <p:ext uri="{BB962C8B-B14F-4D97-AF65-F5344CB8AC3E}">
        <p14:creationId xmlns:p14="http://schemas.microsoft.com/office/powerpoint/2010/main" val="367131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85" y="556829"/>
            <a:ext cx="6748702" cy="794327"/>
          </a:xfrm>
          <a:solidFill>
            <a:schemeClr val="accent4">
              <a:lumMod val="20000"/>
              <a:lumOff val="80000"/>
            </a:schemeClr>
          </a:solidFill>
          <a:ln w="28575">
            <a:solidFill>
              <a:srgbClr val="26BCC2"/>
            </a:solidFill>
          </a:ln>
        </p:spPr>
        <p:txBody>
          <a:bodyPr anchor="ctr">
            <a:normAutofit fontScale="90000"/>
          </a:bodyPr>
          <a:lstStyle/>
          <a:p>
            <a:r>
              <a:rPr lang="en-US" b="1" dirty="0" smtClean="0"/>
              <a:t>Beaver County Behavioral Health  </a:t>
            </a:r>
            <a:endParaRPr lang="en-US" b="1" dirty="0"/>
          </a:p>
        </p:txBody>
      </p:sp>
      <p:sp>
        <p:nvSpPr>
          <p:cNvPr id="4" name="Slide Number Placeholder 3"/>
          <p:cNvSpPr>
            <a:spLocks noGrp="1"/>
          </p:cNvSpPr>
          <p:nvPr>
            <p:ph type="sldNum" sz="quarter" idx="12"/>
          </p:nvPr>
        </p:nvSpPr>
        <p:spPr/>
        <p:txBody>
          <a:bodyPr/>
          <a:lstStyle/>
          <a:p>
            <a:fld id="{5D7FE806-1C63-4ECA-B0B7-914BA92DD0D1}" type="slidenum">
              <a:rPr lang="en-US" smtClean="0"/>
              <a:t>8</a:t>
            </a:fld>
            <a:endParaRPr lang="en-US" dirty="0"/>
          </a:p>
        </p:txBody>
      </p:sp>
      <p:sp>
        <p:nvSpPr>
          <p:cNvPr id="3" name="Content Placeholder 2"/>
          <p:cNvSpPr>
            <a:spLocks noGrp="1"/>
          </p:cNvSpPr>
          <p:nvPr>
            <p:ph idx="1"/>
          </p:nvPr>
        </p:nvSpPr>
        <p:spPr>
          <a:xfrm>
            <a:off x="677334" y="1810871"/>
            <a:ext cx="8596668" cy="4230491"/>
          </a:xfrm>
        </p:spPr>
        <p:txBody>
          <a:bodyPr>
            <a:normAutofit/>
          </a:bodyPr>
          <a:lstStyle/>
          <a:p>
            <a:r>
              <a:rPr lang="en-US" sz="2400" dirty="0" smtClean="0"/>
              <a:t>Partnered </a:t>
            </a:r>
            <a:r>
              <a:rPr lang="en-US" sz="2400" dirty="0"/>
              <a:t>with AFSP to offer </a:t>
            </a:r>
            <a:r>
              <a:rPr lang="en-US" sz="2400" dirty="0" smtClean="0"/>
              <a:t>Workplace </a:t>
            </a:r>
            <a:r>
              <a:rPr lang="en-US" sz="2400" dirty="0"/>
              <a:t>Suicide Prevention Training </a:t>
            </a:r>
            <a:r>
              <a:rPr lang="en-US" sz="2400" dirty="0" smtClean="0"/>
              <a:t> </a:t>
            </a:r>
            <a:endParaRPr lang="en-US" sz="2400" dirty="0"/>
          </a:p>
          <a:p>
            <a:r>
              <a:rPr lang="en-US" sz="2400" dirty="0" smtClean="0"/>
              <a:t>134 </a:t>
            </a:r>
            <a:r>
              <a:rPr lang="en-US" sz="2400" dirty="0"/>
              <a:t>people attend the </a:t>
            </a:r>
            <a:r>
              <a:rPr lang="en-US" sz="2400" dirty="0" smtClean="0"/>
              <a:t>training</a:t>
            </a:r>
            <a:r>
              <a:rPr lang="en-US" sz="2400" dirty="0"/>
              <a:t>.  </a:t>
            </a:r>
            <a:endParaRPr lang="en-US" sz="2400" dirty="0" smtClean="0"/>
          </a:p>
          <a:p>
            <a:r>
              <a:rPr lang="en-US" sz="2400" dirty="0" smtClean="0"/>
              <a:t>Representation from the following offices: </a:t>
            </a:r>
          </a:p>
          <a:p>
            <a:pPr lvl="1"/>
            <a:r>
              <a:rPr lang="en-US" sz="2400" dirty="0" smtClean="0"/>
              <a:t>MH, ID, Early Intervention, Drug and Alcohol Services, BCBH Administration, CYS</a:t>
            </a:r>
            <a:r>
              <a:rPr lang="en-US" sz="2400" dirty="0"/>
              <a:t>, Aging, JPO, APO, Jail staff, Fiscal, Clerical, Community Development, District Courts, Library System, Child Custody, AHCI, Beacon, Deputy Sheriff, Controller’s Office, and Orphan’s </a:t>
            </a:r>
            <a:r>
              <a:rPr lang="en-US" sz="2400" dirty="0" smtClean="0"/>
              <a:t>Court</a:t>
            </a:r>
            <a:r>
              <a:rPr lang="en-US" sz="2400" dirty="0"/>
              <a:t> </a:t>
            </a:r>
          </a:p>
        </p:txBody>
      </p:sp>
      <p:pic>
        <p:nvPicPr>
          <p:cNvPr id="5" name="Picture 4"/>
          <p:cNvPicPr>
            <a:picLocks noChangeAspect="1"/>
          </p:cNvPicPr>
          <p:nvPr/>
        </p:nvPicPr>
        <p:blipFill>
          <a:blip r:embed="rId2"/>
          <a:stretch>
            <a:fillRect/>
          </a:stretch>
        </p:blipFill>
        <p:spPr>
          <a:xfrm rot="480000">
            <a:off x="10109991" y="4194876"/>
            <a:ext cx="1507925" cy="2266911"/>
          </a:xfrm>
          <a:prstGeom prst="rect">
            <a:avLst/>
          </a:prstGeom>
        </p:spPr>
      </p:pic>
    </p:spTree>
    <p:extLst>
      <p:ext uri="{BB962C8B-B14F-4D97-AF65-F5344CB8AC3E}">
        <p14:creationId xmlns:p14="http://schemas.microsoft.com/office/powerpoint/2010/main" val="3577849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261" y="1669677"/>
            <a:ext cx="8596668" cy="4554247"/>
          </a:xfrm>
        </p:spPr>
        <p:txBody>
          <a:bodyPr>
            <a:normAutofit/>
          </a:bodyPr>
          <a:lstStyle/>
          <a:p>
            <a:pPr lvl="0"/>
            <a:r>
              <a:rPr lang="en-US" sz="2400" dirty="0"/>
              <a:t> </a:t>
            </a:r>
            <a:r>
              <a:rPr lang="en-US" sz="2400" dirty="0" smtClean="0"/>
              <a:t>FREE </a:t>
            </a:r>
            <a:r>
              <a:rPr lang="en-US" sz="2400" dirty="0"/>
              <a:t>Brown Bag lunch Monday April 26 from 12-1:30 here at the MHA.  </a:t>
            </a:r>
            <a:endParaRPr lang="en-US" sz="2400" dirty="0" smtClean="0"/>
          </a:p>
          <a:p>
            <a:pPr lvl="1"/>
            <a:r>
              <a:rPr lang="en-US" sz="2200" dirty="0" smtClean="0"/>
              <a:t>Includes </a:t>
            </a:r>
            <a:r>
              <a:rPr lang="en-US" sz="2200" dirty="0"/>
              <a:t>coupon for FREE Hanks Frozen Custard.  </a:t>
            </a:r>
            <a:endParaRPr lang="en-US" sz="2200" dirty="0" smtClean="0"/>
          </a:p>
          <a:p>
            <a:pPr lvl="1"/>
            <a:r>
              <a:rPr lang="en-US" sz="2400" dirty="0" smtClean="0"/>
              <a:t>This </a:t>
            </a:r>
            <a:r>
              <a:rPr lang="en-US" sz="2400" dirty="0"/>
              <a:t>is in Partnership with Hanks and the Sisters of St. Joseph </a:t>
            </a:r>
          </a:p>
          <a:p>
            <a:pPr lvl="1"/>
            <a:r>
              <a:rPr lang="en-US" sz="2400" dirty="0" smtClean="0"/>
              <a:t>Flyer included include today’s meeting handouts </a:t>
            </a:r>
            <a:endParaRPr lang="en-US" sz="2400" dirty="0"/>
          </a:p>
          <a:p>
            <a:pPr lvl="0"/>
            <a:r>
              <a:rPr lang="en-US" sz="2400" dirty="0"/>
              <a:t>New May 2021 calendar is up for the Phoenix Drop in Center – see attached flyer</a:t>
            </a:r>
          </a:p>
          <a:p>
            <a:pPr lvl="0"/>
            <a:r>
              <a:rPr lang="en-US" sz="2400" dirty="0"/>
              <a:t>Drop in center open from 10 AM - 2 PM Tuesday – Friday</a:t>
            </a:r>
          </a:p>
          <a:p>
            <a:pPr lvl="0"/>
            <a:endParaRPr lang="en-US" sz="2000" dirty="0"/>
          </a:p>
          <a:p>
            <a:endParaRPr lang="en-US" dirty="0"/>
          </a:p>
        </p:txBody>
      </p:sp>
      <p:sp>
        <p:nvSpPr>
          <p:cNvPr id="4" name="Slide Number Placeholder 3"/>
          <p:cNvSpPr>
            <a:spLocks noGrp="1"/>
          </p:cNvSpPr>
          <p:nvPr>
            <p:ph type="sldNum" sz="quarter" idx="12"/>
          </p:nvPr>
        </p:nvSpPr>
        <p:spPr/>
        <p:txBody>
          <a:bodyPr/>
          <a:lstStyle/>
          <a:p>
            <a:fld id="{5D7FE806-1C63-4ECA-B0B7-914BA92DD0D1}" type="slidenum">
              <a:rPr lang="en-US" smtClean="0"/>
              <a:t>9</a:t>
            </a:fld>
            <a:endParaRPr lang="en-US" dirty="0"/>
          </a:p>
        </p:txBody>
      </p:sp>
      <p:sp>
        <p:nvSpPr>
          <p:cNvPr id="5" name="Title 1"/>
          <p:cNvSpPr>
            <a:spLocks noGrp="1"/>
          </p:cNvSpPr>
          <p:nvPr>
            <p:ph type="title"/>
          </p:nvPr>
        </p:nvSpPr>
        <p:spPr>
          <a:xfrm>
            <a:off x="677334" y="609600"/>
            <a:ext cx="5815830" cy="674255"/>
          </a:xfrm>
          <a:solidFill>
            <a:schemeClr val="accent4">
              <a:lumMod val="20000"/>
              <a:lumOff val="80000"/>
            </a:schemeClr>
          </a:solidFill>
          <a:ln w="28575">
            <a:solidFill>
              <a:srgbClr val="26BCC2"/>
            </a:solidFill>
          </a:ln>
        </p:spPr>
        <p:txBody>
          <a:bodyPr/>
          <a:lstStyle/>
          <a:p>
            <a:r>
              <a:rPr lang="en-US" b="1" dirty="0" smtClean="0"/>
              <a:t>Mental Health Association  </a:t>
            </a:r>
            <a:endParaRPr lang="en-US" b="1" dirty="0"/>
          </a:p>
        </p:txBody>
      </p:sp>
      <p:pic>
        <p:nvPicPr>
          <p:cNvPr id="6" name="Picture 5"/>
          <p:cNvPicPr>
            <a:picLocks noChangeAspect="1"/>
          </p:cNvPicPr>
          <p:nvPr/>
        </p:nvPicPr>
        <p:blipFill>
          <a:blip r:embed="rId2"/>
          <a:stretch>
            <a:fillRect/>
          </a:stretch>
        </p:blipFill>
        <p:spPr>
          <a:xfrm rot="480000">
            <a:off x="9962210" y="4224745"/>
            <a:ext cx="1507925" cy="2266911"/>
          </a:xfrm>
          <a:prstGeom prst="rect">
            <a:avLst/>
          </a:prstGeom>
        </p:spPr>
      </p:pic>
    </p:spTree>
    <p:extLst>
      <p:ext uri="{BB962C8B-B14F-4D97-AF65-F5344CB8AC3E}">
        <p14:creationId xmlns:p14="http://schemas.microsoft.com/office/powerpoint/2010/main" val="1566160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36B5B2"/>
      </a:accent1>
      <a:accent2>
        <a:srgbClr val="2D9584"/>
      </a:accent2>
      <a:accent3>
        <a:srgbClr val="7030A0"/>
      </a:accent3>
      <a:accent4>
        <a:srgbClr val="A82CD4"/>
      </a:accent4>
      <a:accent5>
        <a:srgbClr val="DBA7E7"/>
      </a:accent5>
      <a:accent6>
        <a:srgbClr val="40A6A6"/>
      </a:accent6>
      <a:hlink>
        <a:srgbClr val="67097D"/>
      </a:hlink>
      <a:folHlink>
        <a:srgbClr val="67097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6027</TotalTime>
  <Words>954</Words>
  <Application>Microsoft Office PowerPoint</Application>
  <PresentationFormat>Widescreen</PresentationFormat>
  <Paragraphs>332</Paragraphs>
  <Slides>35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Comic Sans MS</vt:lpstr>
      <vt:lpstr>Times New Roman</vt:lpstr>
      <vt:lpstr>Trebuchet MS</vt:lpstr>
      <vt:lpstr>Vijaya</vt:lpstr>
      <vt:lpstr>Wingdings</vt:lpstr>
      <vt:lpstr>Wingdings 3</vt:lpstr>
      <vt:lpstr>Facet</vt:lpstr>
      <vt:lpstr>Zero Suicide Team Leaders </vt:lpstr>
      <vt:lpstr>Welcome!!!!    </vt:lpstr>
      <vt:lpstr>Today’s Agenda </vt:lpstr>
      <vt:lpstr>PowerPoint Presentation</vt:lpstr>
      <vt:lpstr>PARTNER UPDATES</vt:lpstr>
      <vt:lpstr>American Foundation for Suicide Prevention</vt:lpstr>
      <vt:lpstr>Geneva College</vt:lpstr>
      <vt:lpstr>Beaver County Behavioral Health  </vt:lpstr>
      <vt:lpstr>Mental Health Association  </vt:lpstr>
      <vt:lpstr>Heritage Valley Health System</vt:lpstr>
      <vt:lpstr>Lets Talk About Mental Health  </vt:lpstr>
      <vt:lpstr>Nicolina’s Wishes </vt:lpstr>
      <vt:lpstr>Other Updates </vt:lpstr>
      <vt:lpstr>Here is the video link:   https://www.youtube.com/watch?v=RN5mpV1GO6s  Youth Survey link:  https://www.surveymonkey.com/r/R392Y3X </vt:lpstr>
      <vt:lpstr>“ArtAbility 2021” Art Exhibit (Share the news!)</vt:lpstr>
      <vt:lpstr>ArtAbility 2020</vt:lpstr>
      <vt:lpstr>PowerPoint Presentation</vt:lpstr>
      <vt:lpstr>May- Mental Health Awareness Month </vt:lpstr>
      <vt:lpstr>Marketing Committee </vt:lpstr>
      <vt:lpstr>Yard Sign Competition Update: </vt:lpstr>
      <vt:lpstr>Community Outreach and Education Team </vt:lpstr>
      <vt:lpstr>Trainings </vt:lpstr>
      <vt:lpstr>Upcoming Virtual Trainings</vt:lpstr>
      <vt:lpstr>Beaver County System of Care: You Tube Channel  </vt:lpstr>
      <vt:lpstr>Check out the website:   http://www.bc-systemofcare.org/   Send updates to: SOCwebmaster@ahci.org </vt:lpstr>
      <vt:lpstr>Next meeting </vt:lpstr>
      <vt:lpstr>PowerPoint Presentation</vt:lpstr>
      <vt:lpstr>PowerPoint Presentation</vt:lpstr>
      <vt:lpstr>PowerPoint Presentation</vt:lpstr>
      <vt:lpstr>PowerPoint Presentation</vt:lpstr>
      <vt:lpstr>Resources </vt:lpstr>
      <vt:lpstr>PA Resources </vt:lpstr>
      <vt:lpstr>COVID Resources  </vt:lpstr>
      <vt:lpstr>What can we do to help?</vt:lpstr>
      <vt:lpstr>Thank you!!  Stay Well!      </vt:lpstr>
    </vt:vector>
  </TitlesOfParts>
  <Company>Beaver County Behavioral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Suicide Team Leaders</dc:title>
  <dc:creator>Majors, Elisia</dc:creator>
  <cp:lastModifiedBy>Majors, Elisia</cp:lastModifiedBy>
  <cp:revision>348</cp:revision>
  <dcterms:created xsi:type="dcterms:W3CDTF">2020-05-08T17:48:17Z</dcterms:created>
  <dcterms:modified xsi:type="dcterms:W3CDTF">2021-05-11T20:19:48Z</dcterms:modified>
</cp:coreProperties>
</file>