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7" r:id="rId3"/>
    <p:sldId id="258" r:id="rId4"/>
    <p:sldId id="275" r:id="rId5"/>
    <p:sldId id="285" r:id="rId6"/>
    <p:sldId id="341" r:id="rId7"/>
    <p:sldId id="326" r:id="rId8"/>
    <p:sldId id="333" r:id="rId9"/>
    <p:sldId id="343" r:id="rId10"/>
    <p:sldId id="309" r:id="rId11"/>
    <p:sldId id="315" r:id="rId12"/>
    <p:sldId id="330" r:id="rId13"/>
    <p:sldId id="342" r:id="rId14"/>
    <p:sldId id="345" r:id="rId15"/>
    <p:sldId id="313" r:id="rId16"/>
    <p:sldId id="344" r:id="rId17"/>
    <p:sldId id="340" r:id="rId18"/>
    <p:sldId id="349" r:id="rId19"/>
    <p:sldId id="346" r:id="rId20"/>
    <p:sldId id="339" r:id="rId21"/>
    <p:sldId id="335" r:id="rId22"/>
    <p:sldId id="347" r:id="rId23"/>
    <p:sldId id="348" r:id="rId24"/>
    <p:sldId id="266" r:id="rId25"/>
    <p:sldId id="274" r:id="rId26"/>
    <p:sldId id="259" r:id="rId27"/>
    <p:sldId id="284" r:id="rId28"/>
    <p:sldId id="299" r:id="rId29"/>
    <p:sldId id="27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26C6B8"/>
    <a:srgbClr val="20A497"/>
    <a:srgbClr val="26A8C2"/>
    <a:srgbClr val="26B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86387" autoAdjust="0"/>
  </p:normalViewPr>
  <p:slideViewPr>
    <p:cSldViewPr snapToGrid="0">
      <p:cViewPr varScale="1">
        <p:scale>
          <a:sx n="84" d="100"/>
          <a:sy n="84" d="100"/>
        </p:scale>
        <p:origin x="422" y="53"/>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10/26/2020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459E-2F1D-4133-9DE3-B3228B52F2CB}" type="slidenum">
              <a:rPr lang="en-US" smtClean="0"/>
              <a:t>12</a:t>
            </a:fld>
            <a:endParaRPr lang="en-US"/>
          </a:p>
        </p:txBody>
      </p:sp>
    </p:spTree>
    <p:extLst>
      <p:ext uri="{BB962C8B-B14F-4D97-AF65-F5344CB8AC3E}">
        <p14:creationId xmlns:p14="http://schemas.microsoft.com/office/powerpoint/2010/main" val="329003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15</a:t>
            </a:fld>
            <a:endParaRPr lang="en-US" dirty="0"/>
          </a:p>
        </p:txBody>
      </p:sp>
    </p:spTree>
    <p:extLst>
      <p:ext uri="{BB962C8B-B14F-4D97-AF65-F5344CB8AC3E}">
        <p14:creationId xmlns:p14="http://schemas.microsoft.com/office/powerpoint/2010/main" val="162348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21</a:t>
            </a:fld>
            <a:endParaRPr lang="en-US" dirty="0"/>
          </a:p>
        </p:txBody>
      </p:sp>
    </p:spTree>
    <p:extLst>
      <p:ext uri="{BB962C8B-B14F-4D97-AF65-F5344CB8AC3E}">
        <p14:creationId xmlns:p14="http://schemas.microsoft.com/office/powerpoint/2010/main" val="123413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24</a:t>
            </a:fld>
            <a:endParaRPr lang="en-US" dirty="0"/>
          </a:p>
        </p:txBody>
      </p:sp>
    </p:spTree>
    <p:extLst>
      <p:ext uri="{BB962C8B-B14F-4D97-AF65-F5344CB8AC3E}">
        <p14:creationId xmlns:p14="http://schemas.microsoft.com/office/powerpoint/2010/main" val="294735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25</a:t>
            </a:fld>
            <a:endParaRPr lang="en-US" dirty="0"/>
          </a:p>
        </p:txBody>
      </p:sp>
    </p:spTree>
    <p:extLst>
      <p:ext uri="{BB962C8B-B14F-4D97-AF65-F5344CB8AC3E}">
        <p14:creationId xmlns:p14="http://schemas.microsoft.com/office/powerpoint/2010/main" val="97928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26</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27</a:t>
            </a:fld>
            <a:endParaRPr lang="en-US" dirty="0"/>
          </a:p>
        </p:txBody>
      </p:sp>
    </p:spTree>
    <p:extLst>
      <p:ext uri="{BB962C8B-B14F-4D97-AF65-F5344CB8AC3E}">
        <p14:creationId xmlns:p14="http://schemas.microsoft.com/office/powerpoint/2010/main" val="212422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28</a:t>
            </a:fld>
            <a:endParaRPr lang="en-US" dirty="0"/>
          </a:p>
        </p:txBody>
      </p:sp>
    </p:spTree>
    <p:extLst>
      <p:ext uri="{BB962C8B-B14F-4D97-AF65-F5344CB8AC3E}">
        <p14:creationId xmlns:p14="http://schemas.microsoft.com/office/powerpoint/2010/main" val="175707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29</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12593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89092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5</a:t>
            </a:fld>
            <a:endParaRPr lang="en-US" dirty="0"/>
          </a:p>
        </p:txBody>
      </p:sp>
    </p:spTree>
    <p:extLst>
      <p:ext uri="{BB962C8B-B14F-4D97-AF65-F5344CB8AC3E}">
        <p14:creationId xmlns:p14="http://schemas.microsoft.com/office/powerpoint/2010/main" val="409269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7</a:t>
            </a:fld>
            <a:endParaRPr lang="en-US" dirty="0"/>
          </a:p>
        </p:txBody>
      </p:sp>
    </p:spTree>
    <p:extLst>
      <p:ext uri="{BB962C8B-B14F-4D97-AF65-F5344CB8AC3E}">
        <p14:creationId xmlns:p14="http://schemas.microsoft.com/office/powerpoint/2010/main" val="24300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8</a:t>
            </a:fld>
            <a:endParaRPr lang="en-US" dirty="0"/>
          </a:p>
        </p:txBody>
      </p:sp>
    </p:spTree>
    <p:extLst>
      <p:ext uri="{BB962C8B-B14F-4D97-AF65-F5344CB8AC3E}">
        <p14:creationId xmlns:p14="http://schemas.microsoft.com/office/powerpoint/2010/main" val="184513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10</a:t>
            </a:fld>
            <a:endParaRPr lang="en-US" dirty="0"/>
          </a:p>
        </p:txBody>
      </p:sp>
    </p:spTree>
    <p:extLst>
      <p:ext uri="{BB962C8B-B14F-4D97-AF65-F5344CB8AC3E}">
        <p14:creationId xmlns:p14="http://schemas.microsoft.com/office/powerpoint/2010/main" val="158795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11</a:t>
            </a:fld>
            <a:endParaRPr lang="en-US" dirty="0"/>
          </a:p>
        </p:txBody>
      </p:sp>
    </p:spTree>
    <p:extLst>
      <p:ext uri="{BB962C8B-B14F-4D97-AF65-F5344CB8AC3E}">
        <p14:creationId xmlns:p14="http://schemas.microsoft.com/office/powerpoint/2010/main" val="300490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10/26/2020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https://files.constantcontact.com/8a0c6bdc001/a72c5962-2405-4c19-9d84-19883f7a1bed.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heactionalliance.org/bethere" TargetMode="External"/><Relationship Id="rId3" Type="http://schemas.openxmlformats.org/officeDocument/2006/relationships/hyperlink" Target="http://r20.rs6.net/tn.jsp?f=001xLbdc0ssfLv2BDD9Z7joBKmahsIAEx5ynkH-Oit5QElrFAPrsqbGhaBC0hZbTCJBmu1QPCq82mbu2tc7upIdExpdqv_yt38imEWy38jMFJmfSOjUD_T0aq5Ew3reiYS9y_TQJmGeLqnyLrDUVCSFpslkyF3QOOid&amp;c=z6cwyPC9tc93iomf5OKnqrqA2M5pFSj3AV0gRfSFOFJihWeMMi6BaQ==&amp;ch=-9twLS38D6hFQojkLryOrmVV0whOF46pEY7LeQhlmHOrUyJKzkwMEw==" TargetMode="External"/><Relationship Id="rId7" Type="http://schemas.openxmlformats.org/officeDocument/2006/relationships/hyperlink" Target="http://r20.rs6.net/tn.jsp?f=001xLbdc0ssfLv2BDD9Z7joBKmahsIAEx5ynkH-Oit5QElrFAPrsqbGhVtUOekwZuptAo-IO5YAgl46RHM3_USY4igwP19u4tn4_Qa6Svp2X-man6oAYQb4fTe9WkIaszNQXV3Hx4n0kcAux-oAWkNHD0V9TGY29OTg&amp;c=z6cwyPC9tc93iomf5OKnqrqA2M5pFSj3AV0gRfSFOFJihWeMMi6BaQ==&amp;ch=-9twLS38D6hFQojkLryOrmVV0whOF46pEY7LeQhlmHOrUyJKzkwMEw==" TargetMode="External"/><Relationship Id="rId2" Type="http://schemas.openxmlformats.org/officeDocument/2006/relationships/hyperlink" Target="http://r20.rs6.net/tn.jsp?f=001xLbdc0ssfLv2BDD9Z7joBKmahsIAEx5ynkH-Oit5QElrFAPrsqbGhVtUOekwZuptCM2DF6P-PntbsmIvTRl-BwloBzj7Sk19hrnqbxaZFHAKZL1_tKx5iSHq7HmDFRbN3P_klPhpFPhKACf5_Za3cj3WgKVgo0hh1mPKyc0D3TWcf56AyWzOJnhGwOK-hAxYVr3FiVe9z2ipIAVtjnsDe6bR_cHVbenhjZYh2_CFkWInsuA1CbTI3Q==&amp;c=z6cwyPC9tc93iomf5OKnqrqA2M5pFSj3AV0gRfSFOFJihWeMMi6BaQ==&amp;ch=-9twLS38D6hFQojkLryOrmVV0whOF46pEY7LeQhlmHOrUyJKzkwMEw==" TargetMode="External"/><Relationship Id="rId1" Type="http://schemas.openxmlformats.org/officeDocument/2006/relationships/slideLayout" Target="../slideLayouts/slideLayout2.xml"/><Relationship Id="rId6" Type="http://schemas.openxmlformats.org/officeDocument/2006/relationships/hyperlink" Target="http://r20.rs6.net/tn.jsp?f=001xLbdc0ssfLv2BDD9Z7joBKmahsIAEx5ynkH-Oit5QElrFAPrsqbGhYcNnTp1m4vXtpYZGLg8ao8pHadI276_UogkD8bhpYYmDQf-zqKtYAH6WoiUwCjtUsL20OKrLX_cRiVLCaTigfg=&amp;c=z6cwyPC9tc93iomf5OKnqrqA2M5pFSj3AV0gRfSFOFJihWeMMi6BaQ==&amp;ch=-9twLS38D6hFQojkLryOrmVV0whOF46pEY7LeQhlmHOrUyJKzkwMEw==" TargetMode="External"/><Relationship Id="rId5" Type="http://schemas.openxmlformats.org/officeDocument/2006/relationships/hyperlink" Target="http://r20.rs6.net/tn.jsp?f=001xLbdc0ssfLv2BDD9Z7joBKmahsIAEx5ynkH-Oit5QElrFAPrsqbGhW0TrVaZxpONvyM_lRM6BX5LMeLVxwNsitXwzr3SvBpUQRhpdlW2yQFY2jGNxn3p6-LKddb9CYBSp-0l_s9g1JI=&amp;c=z6cwyPC9tc93iomf5OKnqrqA2M5pFSj3AV0gRfSFOFJihWeMMi6BaQ==&amp;ch=-9twLS38D6hFQojkLryOrmVV0whOF46pEY7LeQhlmHOrUyJKzkwMEw==" TargetMode="External"/><Relationship Id="rId4" Type="http://schemas.openxmlformats.org/officeDocument/2006/relationships/hyperlink" Target="http://r20.rs6.net/tn.jsp?f=001xLbdc0ssfLv2BDD9Z7joBKmahsIAEx5ynkH-Oit5QElrFAPrsqbGhU1BvQCxyDFCajxHb0p2yR49gaIt1oLH90bJmXu01uDRcHb54asI8bdxF4iOqweFvGyMVANUMcIczVFfUUa5k2g=&amp;c=z6cwyPC9tc93iomf5OKnqrqA2M5pFSj3AV0gRfSFOFJihWeMMi6BaQ==&amp;ch=-9twLS38D6hFQojkLryOrmVV0whOF46pEY7LeQhlmHOrUyJKzkwME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prc.org/care-transi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prc.org/training/virtuallearninglab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s02web.zoom.us/webinar/register/WN_CXsvbO4PRj2Eeu_CL5ayhw"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daily-life-coping/managing-stress-anxiety.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sychhub.com/covid-19" TargetMode="External"/><Relationship Id="rId4" Type="http://schemas.openxmlformats.org/officeDocument/2006/relationships/hyperlink" Target="https://mhanational.org/covid1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ventbrite.com/e/the-strengths-that-keep-us-going-sources-of-resiliency-registration-122499881443?aff=AFSP&amp;fbclid=IwAR0U5zeXKK3Jw3VNWMrz1UBWApUUOVzw7onTeQS5mD3_fuGvUuSbYSrLGR" TargetMode="External"/><Relationship Id="rId2" Type="http://schemas.openxmlformats.org/officeDocument/2006/relationships/hyperlink" Target="https://isosld.afsp.org/pittsburgh-pennsylvania/" TargetMode="External"/><Relationship Id="rId1" Type="http://schemas.openxmlformats.org/officeDocument/2006/relationships/slideLayout" Target="../slideLayouts/slideLayout2.xml"/><Relationship Id="rId5" Type="http://schemas.openxmlformats.org/officeDocument/2006/relationships/hyperlink" Target="mailto:Bree.Piper@va.gov" TargetMode="External"/><Relationship Id="rId4" Type="http://schemas.openxmlformats.org/officeDocument/2006/relationships/hyperlink" Target="mailto:Ramon.Rivera5@v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53943" y="4050833"/>
            <a:ext cx="2616530" cy="1096899"/>
          </a:xfrm>
        </p:spPr>
        <p:txBody>
          <a:bodyPr>
            <a:normAutofit/>
          </a:bodyPr>
          <a:lstStyle/>
          <a:p>
            <a:r>
              <a:rPr lang="en-US" sz="2400" dirty="0"/>
              <a:t>Beaver County </a:t>
            </a:r>
          </a:p>
          <a:p>
            <a:r>
              <a:rPr lang="en-US" sz="2400" dirty="0" smtClean="0"/>
              <a:t>10/23/2020</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atar : 12/201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681152" y="899490"/>
            <a:ext cx="4019550" cy="5715000"/>
          </a:xfrm>
          <a:prstGeom prst="rect">
            <a:avLst/>
          </a:prstGeom>
          <a:effectLst>
            <a:softEdge rad="88900"/>
          </a:effectLst>
          <a:scene3d>
            <a:camera prst="orthographicFront">
              <a:rot lat="0" lon="0" rev="20399999"/>
            </a:camera>
            <a:lightRig rig="threePt" dir="t"/>
          </a:scene3d>
        </p:spPr>
      </p:pic>
      <p:sp>
        <p:nvSpPr>
          <p:cNvPr id="2" name="Title 1"/>
          <p:cNvSpPr>
            <a:spLocks noGrp="1"/>
          </p:cNvSpPr>
          <p:nvPr>
            <p:ph type="title"/>
          </p:nvPr>
        </p:nvSpPr>
        <p:spPr>
          <a:xfrm>
            <a:off x="1750760" y="1630017"/>
            <a:ext cx="8596668" cy="4253947"/>
          </a:xfrm>
          <a:ln>
            <a:noFill/>
          </a:ln>
        </p:spPr>
        <p:txBody>
          <a:bodyPr>
            <a:prstTxWarp prst="textArchUp">
              <a:avLst/>
            </a:prstTxWarp>
            <a:normAutofit/>
          </a:bodyPr>
          <a:lstStyle/>
          <a:p>
            <a:r>
              <a:rPr lang="en-US" sz="9600" b="1" dirty="0" smtClean="0"/>
              <a:t>Kuddos!!!  </a:t>
            </a:r>
            <a:endParaRPr lang="en-US" sz="9600" b="1" dirty="0"/>
          </a:p>
        </p:txBody>
      </p:sp>
      <p:sp>
        <p:nvSpPr>
          <p:cNvPr id="5" name="Slide Number Placeholder 4"/>
          <p:cNvSpPr>
            <a:spLocks noGrp="1"/>
          </p:cNvSpPr>
          <p:nvPr>
            <p:ph type="sldNum" sz="quarter" idx="12"/>
          </p:nvPr>
        </p:nvSpPr>
        <p:spPr/>
        <p:txBody>
          <a:bodyPr/>
          <a:lstStyle/>
          <a:p>
            <a:fld id="{5D7FE806-1C63-4ECA-B0B7-914BA92DD0D1}" type="slidenum">
              <a:rPr lang="en-US" smtClean="0"/>
              <a:t>10</a:t>
            </a:fld>
            <a:endParaRPr lang="en-US" dirty="0"/>
          </a:p>
        </p:txBody>
      </p:sp>
      <p:pic>
        <p:nvPicPr>
          <p:cNvPr id="6" name="Picture 5"/>
          <p:cNvPicPr>
            <a:picLocks noChangeAspect="1"/>
          </p:cNvPicPr>
          <p:nvPr/>
        </p:nvPicPr>
        <p:blipFill>
          <a:blip r:embed="rId4"/>
          <a:stretch>
            <a:fillRect/>
          </a:stretch>
        </p:blipFill>
        <p:spPr>
          <a:xfrm rot="1320000">
            <a:off x="6304675" y="2999175"/>
            <a:ext cx="772505" cy="1238422"/>
          </a:xfrm>
          <a:prstGeom prst="rect">
            <a:avLst/>
          </a:prstGeom>
          <a:effectLst>
            <a:softEdge rad="63500"/>
          </a:effectLst>
        </p:spPr>
      </p:pic>
    </p:spTree>
    <p:extLst>
      <p:ext uri="{BB962C8B-B14F-4D97-AF65-F5344CB8AC3E}">
        <p14:creationId xmlns:p14="http://schemas.microsoft.com/office/powerpoint/2010/main" val="1449581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Marketing Committee </a:t>
            </a:r>
            <a:endParaRPr lang="en-US" b="1" dirty="0"/>
          </a:p>
        </p:txBody>
      </p:sp>
      <p:sp>
        <p:nvSpPr>
          <p:cNvPr id="3" name="Content Placeholder 2"/>
          <p:cNvSpPr>
            <a:spLocks noGrp="1"/>
          </p:cNvSpPr>
          <p:nvPr>
            <p:ph idx="1"/>
          </p:nvPr>
        </p:nvSpPr>
        <p:spPr>
          <a:xfrm>
            <a:off x="677334" y="1567543"/>
            <a:ext cx="8596668" cy="4767943"/>
          </a:xfrm>
        </p:spPr>
        <p:txBody>
          <a:bodyPr>
            <a:normAutofit fontScale="70000" lnSpcReduction="20000"/>
          </a:bodyPr>
          <a:lstStyle/>
          <a:p>
            <a:r>
              <a:rPr lang="en-US" sz="4100" dirty="0" smtClean="0"/>
              <a:t>15,000 Resource Card were distributed!!</a:t>
            </a:r>
          </a:p>
          <a:p>
            <a:r>
              <a:rPr lang="en-US" sz="2800" dirty="0" smtClean="0"/>
              <a:t>Distributed to:</a:t>
            </a:r>
          </a:p>
          <a:p>
            <a:pPr lvl="1"/>
            <a:r>
              <a:rPr lang="en-US" sz="2600" dirty="0" smtClean="0"/>
              <a:t>Local businesses</a:t>
            </a:r>
          </a:p>
          <a:p>
            <a:pPr lvl="1"/>
            <a:r>
              <a:rPr lang="en-US" sz="2800" dirty="0" smtClean="0"/>
              <a:t>Restaurants </a:t>
            </a:r>
          </a:p>
          <a:p>
            <a:pPr lvl="1"/>
            <a:r>
              <a:rPr lang="en-US" sz="2800" dirty="0" smtClean="0"/>
              <a:t>Schools</a:t>
            </a:r>
          </a:p>
          <a:p>
            <a:pPr lvl="1"/>
            <a:r>
              <a:rPr lang="en-US" sz="2800" dirty="0" smtClean="0"/>
              <a:t>Pharmacies </a:t>
            </a:r>
          </a:p>
          <a:p>
            <a:pPr lvl="1"/>
            <a:r>
              <a:rPr lang="en-US" sz="2800" dirty="0" smtClean="0"/>
              <a:t>PCP Offices </a:t>
            </a:r>
          </a:p>
          <a:p>
            <a:pPr lvl="1"/>
            <a:r>
              <a:rPr lang="en-US" sz="2800" dirty="0" smtClean="0"/>
              <a:t>Police Departments </a:t>
            </a:r>
          </a:p>
          <a:p>
            <a:pPr lvl="1"/>
            <a:r>
              <a:rPr lang="en-US" sz="2800" dirty="0" smtClean="0"/>
              <a:t>Human Services Providers </a:t>
            </a:r>
          </a:p>
          <a:p>
            <a:pPr lvl="1"/>
            <a:r>
              <a:rPr lang="en-US" sz="2800" dirty="0" smtClean="0"/>
              <a:t>Drug and Alcohol Providers </a:t>
            </a:r>
          </a:p>
          <a:p>
            <a:pPr lvl="1"/>
            <a:r>
              <a:rPr lang="en-US" sz="2800" dirty="0" smtClean="0"/>
              <a:t>Shelters </a:t>
            </a:r>
          </a:p>
          <a:p>
            <a:pPr lvl="1"/>
            <a:r>
              <a:rPr lang="en-US" sz="2800" dirty="0" smtClean="0"/>
              <a:t>And more…</a:t>
            </a:r>
          </a:p>
          <a:p>
            <a:pPr lvl="1"/>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11</a:t>
            </a:fld>
            <a:endParaRPr lang="en-US" dirty="0"/>
          </a:p>
        </p:txBody>
      </p:sp>
      <p:pic>
        <p:nvPicPr>
          <p:cNvPr id="6" name="Picture 5"/>
          <p:cNvPicPr>
            <a:picLocks noChangeAspect="1"/>
          </p:cNvPicPr>
          <p:nvPr/>
        </p:nvPicPr>
        <p:blipFill>
          <a:blip r:embed="rId3"/>
          <a:stretch>
            <a:fillRect/>
          </a:stretch>
        </p:blipFill>
        <p:spPr>
          <a:xfrm rot="480000">
            <a:off x="6156563" y="2839274"/>
            <a:ext cx="2246889" cy="3377819"/>
          </a:xfrm>
          <a:prstGeom prst="rect">
            <a:avLst/>
          </a:prstGeom>
          <a:effectLst>
            <a:softEdge rad="127000"/>
          </a:effectLst>
        </p:spPr>
      </p:pic>
    </p:spTree>
    <p:extLst>
      <p:ext uri="{BB962C8B-B14F-4D97-AF65-F5344CB8AC3E}">
        <p14:creationId xmlns:p14="http://schemas.microsoft.com/office/powerpoint/2010/main" val="324916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 Card</a:t>
            </a:r>
            <a:endParaRPr lang="en-US" b="1" dirty="0"/>
          </a:p>
        </p:txBody>
      </p:sp>
      <p:pic>
        <p:nvPicPr>
          <p:cNvPr id="8" name="Content Placeholder 7"/>
          <p:cNvPicPr>
            <a:picLocks noGrp="1" noChangeAspect="1"/>
          </p:cNvPicPr>
          <p:nvPr>
            <p:ph idx="1"/>
          </p:nvPr>
        </p:nvPicPr>
        <p:blipFill>
          <a:blip r:embed="rId3"/>
          <a:stretch>
            <a:fillRect/>
          </a:stretch>
        </p:blipFill>
        <p:spPr>
          <a:xfrm>
            <a:off x="295564" y="1649895"/>
            <a:ext cx="4894893" cy="4060556"/>
          </a:xfrm>
          <a:prstGeom prst="rect">
            <a:avLst/>
          </a:prstGeom>
        </p:spPr>
      </p:pic>
      <p:pic>
        <p:nvPicPr>
          <p:cNvPr id="4" name="Picture 3"/>
          <p:cNvPicPr>
            <a:picLocks noChangeAspect="1"/>
          </p:cNvPicPr>
          <p:nvPr/>
        </p:nvPicPr>
        <p:blipFill>
          <a:blip r:embed="rId4"/>
          <a:stretch>
            <a:fillRect/>
          </a:stretch>
        </p:blipFill>
        <p:spPr>
          <a:xfrm>
            <a:off x="5190457" y="1649895"/>
            <a:ext cx="6103197" cy="4094922"/>
          </a:xfrm>
          <a:prstGeom prst="rect">
            <a:avLst/>
          </a:prstGeom>
        </p:spPr>
      </p:pic>
    </p:spTree>
    <p:extLst>
      <p:ext uri="{BB962C8B-B14F-4D97-AF65-F5344CB8AC3E}">
        <p14:creationId xmlns:p14="http://schemas.microsoft.com/office/powerpoint/2010/main" val="3497229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Marketing Committee </a:t>
            </a:r>
            <a:endParaRPr lang="en-US" b="1" dirty="0"/>
          </a:p>
        </p:txBody>
      </p:sp>
      <p:sp>
        <p:nvSpPr>
          <p:cNvPr id="3" name="Content Placeholder 2"/>
          <p:cNvSpPr>
            <a:spLocks noGrp="1"/>
          </p:cNvSpPr>
          <p:nvPr>
            <p:ph idx="1"/>
          </p:nvPr>
        </p:nvSpPr>
        <p:spPr>
          <a:xfrm>
            <a:off x="677334" y="1528355"/>
            <a:ext cx="8596668" cy="4878132"/>
          </a:xfrm>
        </p:spPr>
        <p:txBody>
          <a:bodyPr>
            <a:normAutofit lnSpcReduction="10000"/>
          </a:bodyPr>
          <a:lstStyle/>
          <a:p>
            <a:r>
              <a:rPr lang="en-US" sz="2000" dirty="0" smtClean="0"/>
              <a:t>Next Steps:</a:t>
            </a:r>
          </a:p>
          <a:p>
            <a:pPr lvl="1"/>
            <a:r>
              <a:rPr lang="en-US" sz="2000" dirty="0" smtClean="0"/>
              <a:t>Thank you Video </a:t>
            </a:r>
          </a:p>
          <a:p>
            <a:pPr lvl="2"/>
            <a:r>
              <a:rPr lang="en-US" sz="2000" dirty="0" smtClean="0"/>
              <a:t>Create a THANK YOU video to recognize everyone who participated</a:t>
            </a:r>
          </a:p>
          <a:p>
            <a:pPr lvl="2"/>
            <a:r>
              <a:rPr lang="en-US" sz="2000" dirty="0" smtClean="0"/>
              <a:t>Video will be shared on website and social media </a:t>
            </a:r>
          </a:p>
          <a:p>
            <a:pPr lvl="1"/>
            <a:r>
              <a:rPr lang="en-US" sz="2000" dirty="0" smtClean="0"/>
              <a:t>Resource Cards</a:t>
            </a:r>
          </a:p>
          <a:p>
            <a:pPr lvl="2"/>
            <a:r>
              <a:rPr lang="en-US" sz="2000" dirty="0" smtClean="0"/>
              <a:t>Holiday Meals</a:t>
            </a:r>
          </a:p>
          <a:p>
            <a:pPr lvl="2"/>
            <a:r>
              <a:rPr lang="en-US" sz="2000" dirty="0" smtClean="0"/>
              <a:t>Toy Drives </a:t>
            </a:r>
          </a:p>
          <a:p>
            <a:pPr lvl="1"/>
            <a:r>
              <a:rPr lang="en-US" sz="2000" dirty="0" smtClean="0"/>
              <a:t>Posters </a:t>
            </a:r>
          </a:p>
          <a:p>
            <a:pPr lvl="2"/>
            <a:r>
              <a:rPr lang="en-US" sz="2000" dirty="0" smtClean="0"/>
              <a:t>Schools </a:t>
            </a:r>
          </a:p>
          <a:p>
            <a:pPr lvl="2"/>
            <a:r>
              <a:rPr lang="en-US" sz="2000" dirty="0" smtClean="0"/>
              <a:t>Colleges </a:t>
            </a:r>
          </a:p>
          <a:p>
            <a:pPr lvl="2"/>
            <a:r>
              <a:rPr lang="en-US" sz="2000" dirty="0" smtClean="0"/>
              <a:t>Provider Offices</a:t>
            </a:r>
          </a:p>
          <a:p>
            <a:pPr lvl="1"/>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13</a:t>
            </a:fld>
            <a:endParaRPr lang="en-US" dirty="0"/>
          </a:p>
        </p:txBody>
      </p:sp>
    </p:spTree>
    <p:extLst>
      <p:ext uri="{BB962C8B-B14F-4D97-AF65-F5344CB8AC3E}">
        <p14:creationId xmlns:p14="http://schemas.microsoft.com/office/powerpoint/2010/main" val="336864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14</a:t>
            </a:fld>
            <a:endParaRPr lang="en-US" dirty="0"/>
          </a:p>
        </p:txBody>
      </p:sp>
      <p:sp>
        <p:nvSpPr>
          <p:cNvPr id="4" name="Rectangle 3"/>
          <p:cNvSpPr/>
          <p:nvPr/>
        </p:nvSpPr>
        <p:spPr>
          <a:xfrm>
            <a:off x="1127470" y="3466099"/>
            <a:ext cx="7934095" cy="2851574"/>
          </a:xfrm>
          <a:prstGeom prst="rect">
            <a:avLst/>
          </a:prstGeom>
          <a:noFill/>
        </p:spPr>
        <p:txBody>
          <a:bodyPr wrap="none" lIns="91440" tIns="45720" rIns="91440" bIns="45720">
            <a:prstTxWarp prst="textArchUp">
              <a:avLst/>
            </a:prstTxWarp>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9.10.2020</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Town Hall Survey Result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ight Arrow 4"/>
          <p:cNvSpPr/>
          <p:nvPr/>
        </p:nvSpPr>
        <p:spPr>
          <a:xfrm>
            <a:off x="3112655" y="4414982"/>
            <a:ext cx="4156363" cy="1626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14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93371"/>
            <a:ext cx="8596668" cy="4647991"/>
          </a:xfrm>
        </p:spPr>
        <p:txBody>
          <a:bodyPr>
            <a:normAutofit/>
          </a:bodyPr>
          <a:lstStyle/>
          <a:p>
            <a:pPr marL="0" indent="0">
              <a:buNone/>
            </a:pPr>
            <a:endParaRPr lang="en-US" sz="4000" dirty="0" smtClean="0">
              <a:solidFill>
                <a:srgbClr val="7030A0"/>
              </a:solidFill>
            </a:endParaRPr>
          </a:p>
          <a:p>
            <a:pPr marL="457200" lvl="1" indent="0">
              <a:buNone/>
            </a:pPr>
            <a:endParaRPr lang="en-US" sz="2400" dirty="0" smtClean="0"/>
          </a:p>
          <a:p>
            <a:pPr lvl="1"/>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15</a:t>
            </a:fld>
            <a:endParaRPr lang="en-US" dirty="0"/>
          </a:p>
        </p:txBody>
      </p:sp>
      <p:pic>
        <p:nvPicPr>
          <p:cNvPr id="6" name="Picture 5"/>
          <p:cNvPicPr>
            <a:picLocks noChangeAspect="1"/>
          </p:cNvPicPr>
          <p:nvPr/>
        </p:nvPicPr>
        <p:blipFill>
          <a:blip r:embed="rId3"/>
          <a:stretch>
            <a:fillRect/>
          </a:stretch>
        </p:blipFill>
        <p:spPr>
          <a:xfrm rot="480000">
            <a:off x="10201567" y="5114605"/>
            <a:ext cx="973199" cy="1463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563" y="92364"/>
            <a:ext cx="6153044" cy="6545884"/>
          </a:xfrm>
          <a:prstGeom prst="rect">
            <a:avLst/>
          </a:prstGeom>
        </p:spPr>
      </p:pic>
    </p:spTree>
    <p:extLst>
      <p:ext uri="{BB962C8B-B14F-4D97-AF65-F5344CB8AC3E}">
        <p14:creationId xmlns:p14="http://schemas.microsoft.com/office/powerpoint/2010/main" val="4200774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16</a:t>
            </a:fld>
            <a:endParaRPr lang="en-US" dirty="0"/>
          </a:p>
        </p:txBody>
      </p:sp>
      <p:pic>
        <p:nvPicPr>
          <p:cNvPr id="6" name="Picture 5"/>
          <p:cNvPicPr>
            <a:picLocks noChangeAspect="1"/>
          </p:cNvPicPr>
          <p:nvPr/>
        </p:nvPicPr>
        <p:blipFill>
          <a:blip r:embed="rId2"/>
          <a:stretch>
            <a:fillRect/>
          </a:stretch>
        </p:blipFill>
        <p:spPr>
          <a:xfrm>
            <a:off x="10918792" y="5191375"/>
            <a:ext cx="932769" cy="1268078"/>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710" y="332509"/>
            <a:ext cx="4748274" cy="633258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001" y="332509"/>
            <a:ext cx="4682054" cy="5708853"/>
          </a:xfrm>
          <a:prstGeom prst="rect">
            <a:avLst/>
          </a:prstGeom>
        </p:spPr>
      </p:pic>
    </p:spTree>
    <p:extLst>
      <p:ext uri="{BB962C8B-B14F-4D97-AF65-F5344CB8AC3E}">
        <p14:creationId xmlns:p14="http://schemas.microsoft.com/office/powerpoint/2010/main" val="241430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47931"/>
            <a:ext cx="8596668" cy="1098798"/>
          </a:xfrm>
        </p:spPr>
        <p:txBody>
          <a:bodyPr/>
          <a:lstStyle/>
          <a:p>
            <a:r>
              <a:rPr lang="en-US" dirty="0" smtClean="0"/>
              <a:t>Future Trainings </a:t>
            </a:r>
            <a:endParaRPr lang="en-US" dirty="0"/>
          </a:p>
        </p:txBody>
      </p:sp>
      <p:sp>
        <p:nvSpPr>
          <p:cNvPr id="3" name="Content Placeholder 2"/>
          <p:cNvSpPr>
            <a:spLocks noGrp="1"/>
          </p:cNvSpPr>
          <p:nvPr>
            <p:ph idx="1"/>
          </p:nvPr>
        </p:nvSpPr>
        <p:spPr>
          <a:xfrm>
            <a:off x="677334" y="1685365"/>
            <a:ext cx="8596668" cy="4571999"/>
          </a:xfrm>
        </p:spPr>
        <p:txBody>
          <a:bodyPr>
            <a:normAutofit/>
          </a:bodyPr>
          <a:lstStyle/>
          <a:p>
            <a:r>
              <a:rPr lang="en-US" sz="2000" dirty="0" smtClean="0"/>
              <a:t>Mental Health First Aid/Youth Mental Health First Aid </a:t>
            </a:r>
          </a:p>
          <a:p>
            <a:pPr lvl="1"/>
            <a:r>
              <a:rPr lang="en-US" sz="2000" dirty="0" smtClean="0"/>
              <a:t>BC SOC instructors have to be trained in virtual MHFA.  </a:t>
            </a:r>
          </a:p>
          <a:p>
            <a:pPr lvl="1"/>
            <a:r>
              <a:rPr lang="en-US" sz="2000" dirty="0" smtClean="0"/>
              <a:t>Once they have completed their training, we will be able to offer the training virtually </a:t>
            </a:r>
          </a:p>
          <a:p>
            <a:pPr lvl="1"/>
            <a:r>
              <a:rPr lang="en-US" sz="2000" dirty="0" smtClean="0"/>
              <a:t>More information will be coming soon   </a:t>
            </a:r>
          </a:p>
          <a:p>
            <a:r>
              <a:rPr lang="en-US" sz="2000" dirty="0" smtClean="0"/>
              <a:t>Other Trainings to target: </a:t>
            </a:r>
          </a:p>
          <a:p>
            <a:pPr lvl="1"/>
            <a:r>
              <a:rPr lang="en-US" sz="2000" dirty="0" smtClean="0"/>
              <a:t>Youth </a:t>
            </a:r>
          </a:p>
          <a:p>
            <a:pPr lvl="1"/>
            <a:r>
              <a:rPr lang="en-US" sz="2000" dirty="0" smtClean="0"/>
              <a:t>First Responders </a:t>
            </a:r>
          </a:p>
          <a:p>
            <a:pPr lvl="1"/>
            <a:r>
              <a:rPr lang="en-US" sz="2000" dirty="0" smtClean="0"/>
              <a:t>Providers </a:t>
            </a:r>
          </a:p>
          <a:p>
            <a:pPr lvl="1"/>
            <a:r>
              <a:rPr lang="en-US" sz="2000" dirty="0" smtClean="0"/>
              <a:t>General Community </a:t>
            </a:r>
            <a:endParaRPr lang="en-US" sz="2000" dirty="0"/>
          </a:p>
        </p:txBody>
      </p:sp>
      <p:sp>
        <p:nvSpPr>
          <p:cNvPr id="4" name="Slide Number Placeholder 3"/>
          <p:cNvSpPr>
            <a:spLocks noGrp="1"/>
          </p:cNvSpPr>
          <p:nvPr>
            <p:ph type="sldNum" sz="quarter" idx="12"/>
          </p:nvPr>
        </p:nvSpPr>
        <p:spPr/>
        <p:txBody>
          <a:bodyPr/>
          <a:lstStyle/>
          <a:p>
            <a:fld id="{5D7FE806-1C63-4ECA-B0B7-914BA92DD0D1}" type="slidenum">
              <a:rPr lang="en-US" smtClean="0"/>
              <a:t>17</a:t>
            </a:fld>
            <a:endParaRPr lang="en-US" dirty="0"/>
          </a:p>
        </p:txBody>
      </p:sp>
      <p:pic>
        <p:nvPicPr>
          <p:cNvPr id="5" name="Picture 4"/>
          <p:cNvPicPr>
            <a:picLocks noChangeAspect="1"/>
          </p:cNvPicPr>
          <p:nvPr/>
        </p:nvPicPr>
        <p:blipFill>
          <a:blip r:embed="rId2"/>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126142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Website Update</a:t>
            </a:r>
            <a:r>
              <a:rPr lang="en-US" dirty="0"/>
              <a:t/>
            </a:r>
            <a:br>
              <a:rPr lang="en-US" dirty="0"/>
            </a:b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18</a:t>
            </a:fld>
            <a:endParaRPr lang="en-US" dirty="0"/>
          </a:p>
        </p:txBody>
      </p:sp>
      <p:pic>
        <p:nvPicPr>
          <p:cNvPr id="8" name="Content Placeholder 7"/>
          <p:cNvPicPr>
            <a:picLocks noGrp="1" noChangeAspect="1"/>
          </p:cNvPicPr>
          <p:nvPr>
            <p:ph idx="1"/>
          </p:nvPr>
        </p:nvPicPr>
        <p:blipFill>
          <a:blip r:embed="rId2"/>
          <a:stretch>
            <a:fillRect/>
          </a:stretch>
        </p:blipFill>
        <p:spPr>
          <a:xfrm>
            <a:off x="677334" y="1930400"/>
            <a:ext cx="8596312" cy="794903"/>
          </a:xfrm>
          <a:prstGeom prst="rect">
            <a:avLst/>
          </a:prstGeom>
        </p:spPr>
      </p:pic>
      <p:pic>
        <p:nvPicPr>
          <p:cNvPr id="9" name="Picture 8"/>
          <p:cNvPicPr>
            <a:picLocks noChangeAspect="1"/>
          </p:cNvPicPr>
          <p:nvPr/>
        </p:nvPicPr>
        <p:blipFill>
          <a:blip r:embed="rId3"/>
          <a:stretch>
            <a:fillRect/>
          </a:stretch>
        </p:blipFill>
        <p:spPr>
          <a:xfrm>
            <a:off x="771797" y="2566035"/>
            <a:ext cx="8610600" cy="3371850"/>
          </a:xfrm>
          <a:prstGeom prst="rect">
            <a:avLst/>
          </a:prstGeom>
        </p:spPr>
      </p:pic>
    </p:spTree>
    <p:extLst>
      <p:ext uri="{BB962C8B-B14F-4D97-AF65-F5344CB8AC3E}">
        <p14:creationId xmlns:p14="http://schemas.microsoft.com/office/powerpoint/2010/main" val="387851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19</a:t>
            </a:fld>
            <a:endParaRPr lang="en-US" dirty="0"/>
          </a:p>
        </p:txBody>
      </p:sp>
      <p:pic>
        <p:nvPicPr>
          <p:cNvPr id="5" name="Picture 2" descr="https://files.constantcontact.com/8a0c6bdc001/a72c5962-2405-4c19-9d84-19883f7a1bed.png"/>
          <p:cNvPicPr>
            <a:picLocks noGrp="1" noChangeAspect="1" noChangeArrowheads="1"/>
          </p:cNvPicPr>
          <p:nvPr>
            <p:ph idx="1"/>
          </p:nvPr>
        </p:nvPicPr>
        <p:blipFill>
          <a:blip r:link="rId2">
            <a:extLst>
              <a:ext uri="{28A0092B-C50C-407E-A947-70E740481C1C}">
                <a14:useLocalDpi xmlns:a14="http://schemas.microsoft.com/office/drawing/2010/main" val="0"/>
              </a:ext>
            </a:extLst>
          </a:blip>
          <a:srcRect/>
          <a:stretch>
            <a:fillRect/>
          </a:stretch>
        </p:blipFill>
        <p:spPr bwMode="auto">
          <a:xfrm>
            <a:off x="434108" y="951346"/>
            <a:ext cx="8839893" cy="46356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3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Welcome!!!!  </a:t>
            </a:r>
            <a:r>
              <a:rPr lang="en-US" sz="5400" dirty="0">
                <a:sym typeface="Wingdings" panose="05000000000000000000" pitchFamily="2" charset="2"/>
              </a:rPr>
              <a:t>  </a:t>
            </a:r>
            <a:endParaRPr lang="en-US" sz="5400" dirty="0"/>
          </a:p>
        </p:txBody>
      </p:sp>
      <p:sp>
        <p:nvSpPr>
          <p:cNvPr id="3" name="Content Placeholder 2"/>
          <p:cNvSpPr>
            <a:spLocks noGrp="1"/>
          </p:cNvSpPr>
          <p:nvPr>
            <p:ph idx="1"/>
          </p:nvPr>
        </p:nvSpPr>
        <p:spPr/>
        <p:txBody>
          <a:bodyPr/>
          <a:lstStyle/>
          <a:p>
            <a:r>
              <a:rPr lang="en-US" sz="4400" dirty="0"/>
              <a:t>Today’s meeting </a:t>
            </a:r>
          </a:p>
          <a:p>
            <a:pPr lvl="1"/>
            <a:r>
              <a:rPr lang="en-US" sz="4200" dirty="0" smtClean="0"/>
              <a:t>A reminder of how this works</a:t>
            </a:r>
            <a:endParaRPr lang="en-US" sz="4200" dirty="0"/>
          </a:p>
          <a:p>
            <a:r>
              <a:rPr lang="en-US" sz="4400" dirty="0"/>
              <a:t>Sign-in</a:t>
            </a:r>
          </a:p>
          <a:p>
            <a:r>
              <a:rPr lang="en-US" sz="4400" dirty="0"/>
              <a:t>Chat </a:t>
            </a:r>
            <a:r>
              <a:rPr lang="en-US" sz="4400" dirty="0" smtClean="0"/>
              <a:t>box </a:t>
            </a:r>
            <a:endParaRPr lang="en-US" sz="4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a:t>
            </a:fld>
            <a:endParaRPr lang="en-US" dirty="0"/>
          </a:p>
        </p:txBody>
      </p:sp>
      <p:pic>
        <p:nvPicPr>
          <p:cNvPr id="6" name="Picture 5"/>
          <p:cNvPicPr>
            <a:picLocks noChangeAspect="1"/>
          </p:cNvPicPr>
          <p:nvPr/>
        </p:nvPicPr>
        <p:blipFill>
          <a:blip r:embed="rId3"/>
          <a:stretch>
            <a:fillRect/>
          </a:stretch>
        </p:blipFill>
        <p:spPr>
          <a:xfrm rot="480000">
            <a:off x="4703917" y="4194876"/>
            <a:ext cx="1507925" cy="2266911"/>
          </a:xfrm>
          <a:prstGeom prst="rect">
            <a:avLst/>
          </a:prstGeom>
        </p:spPr>
      </p:pic>
    </p:spTree>
    <p:extLst>
      <p:ext uri="{BB962C8B-B14F-4D97-AF65-F5344CB8AC3E}">
        <p14:creationId xmlns:p14="http://schemas.microsoft.com/office/powerpoint/2010/main" val="650758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249383"/>
            <a:ext cx="8886075" cy="5791980"/>
          </a:xfrm>
        </p:spPr>
        <p:txBody>
          <a:bodyPr>
            <a:noAutofit/>
          </a:bodyPr>
          <a:lstStyle/>
          <a:p>
            <a:endParaRPr lang="en-US" b="1" dirty="0" smtClean="0"/>
          </a:p>
          <a:p>
            <a:pPr marL="0" indent="0">
              <a:buNone/>
            </a:pPr>
            <a:r>
              <a:rPr lang="en-US" sz="2000" b="1" dirty="0" smtClean="0"/>
              <a:t>New </a:t>
            </a:r>
            <a:r>
              <a:rPr lang="en-US" sz="2000" b="1" dirty="0"/>
              <a:t>Survey Finds Most Americans Want Suicide Prevention to Be a National </a:t>
            </a:r>
            <a:r>
              <a:rPr lang="en-US" sz="2000" b="1" dirty="0" smtClean="0"/>
              <a:t>Priority</a:t>
            </a:r>
            <a:endParaRPr lang="en-US" sz="2000" dirty="0"/>
          </a:p>
          <a:p>
            <a:r>
              <a:rPr lang="en-US" sz="1700" dirty="0"/>
              <a:t>A </a:t>
            </a:r>
            <a:r>
              <a:rPr lang="en-US" sz="1700" u="sng" dirty="0">
                <a:hlinkClick r:id="rId2"/>
              </a:rPr>
              <a:t>new national survey</a:t>
            </a:r>
            <a:r>
              <a:rPr lang="en-US" sz="1700" dirty="0"/>
              <a:t> of over 2,000 U.S. adults found the majority of those surveyed (81%) believe, as a result of COVID-19, it is now more important than ever to make suicide prevention a national priority. The survey was conducted by The Harris Poll on behalf of the National Action Alliance for Suicide Prevention (</a:t>
            </a:r>
            <a:r>
              <a:rPr lang="en-US" sz="1700" u="sng" dirty="0">
                <a:hlinkClick r:id="rId3"/>
              </a:rPr>
              <a:t>Action Alliance</a:t>
            </a:r>
            <a:r>
              <a:rPr lang="en-US" sz="1700" dirty="0"/>
              <a:t>), the American Foundation for Suicide Prevention (</a:t>
            </a:r>
            <a:r>
              <a:rPr lang="en-US" sz="1700" u="sng" dirty="0">
                <a:hlinkClick r:id="rId4"/>
              </a:rPr>
              <a:t>AFSP</a:t>
            </a:r>
            <a:r>
              <a:rPr lang="en-US" sz="1700" dirty="0"/>
              <a:t>), the Suicide Prevention Resource Center (</a:t>
            </a:r>
            <a:r>
              <a:rPr lang="en-US" sz="1700" u="sng" dirty="0">
                <a:hlinkClick r:id="rId5"/>
              </a:rPr>
              <a:t>SPRC</a:t>
            </a:r>
            <a:r>
              <a:rPr lang="en-US" sz="1700" dirty="0"/>
              <a:t>), and Education Development Center (</a:t>
            </a:r>
            <a:r>
              <a:rPr lang="en-US" sz="1700" u="sng" dirty="0">
                <a:hlinkClick r:id="rId6"/>
              </a:rPr>
              <a:t>EDC</a:t>
            </a:r>
            <a:r>
              <a:rPr lang="en-US" sz="1700" dirty="0"/>
              <a:t>). The survey data also show 52% of respondents report being more open to talking about mental health as a result of COVID-19. These important data reinforce that Americans know they play a key role in strengthening suicide prevention and mental health, especially as the pandemic continues to take a toll on many people’s health and well-being.  </a:t>
            </a:r>
          </a:p>
          <a:p>
            <a:r>
              <a:rPr lang="en-US" sz="1700" dirty="0"/>
              <a:t> </a:t>
            </a:r>
            <a:r>
              <a:rPr lang="en-US" sz="1700" dirty="0" smtClean="0"/>
              <a:t>As </a:t>
            </a:r>
            <a:r>
              <a:rPr lang="en-US" sz="1700" dirty="0"/>
              <a:t>the data show, most Americans believe suicide can be prevented (93%) and would do something if someone close to them was thinking about suicide (95%). However, many people (69%) identified key barriers to talking about suicide, such as not knowing what to say (31%), feeling they don’t have enough knowledge (28%), or not feeling comfortable with the topic (19%). You can play a role today in helping to reduce those barriers by sharing </a:t>
            </a:r>
            <a:r>
              <a:rPr lang="en-US" sz="1700" u="sng" dirty="0">
                <a:hlinkClick r:id="rId7"/>
              </a:rPr>
              <a:t>tips and resources</a:t>
            </a:r>
            <a:r>
              <a:rPr lang="en-US" sz="1700" dirty="0"/>
              <a:t> that empower all Americans to take action to support themselves and others. We </a:t>
            </a:r>
            <a:r>
              <a:rPr lang="en-US" sz="1700" i="1" dirty="0"/>
              <a:t>all</a:t>
            </a:r>
            <a:r>
              <a:rPr lang="en-US" sz="1700" dirty="0"/>
              <a:t> play a role! </a:t>
            </a:r>
            <a:endParaRPr lang="en-US" sz="1700" dirty="0" smtClean="0"/>
          </a:p>
          <a:p>
            <a:r>
              <a:rPr lang="en-US" sz="1700" dirty="0" smtClean="0"/>
              <a:t>Tips and resources can </a:t>
            </a:r>
            <a:r>
              <a:rPr lang="en-US" sz="1700" dirty="0"/>
              <a:t>be found at: </a:t>
            </a:r>
            <a:r>
              <a:rPr lang="en-US" sz="1700" dirty="0">
                <a:hlinkClick r:id="rId8"/>
              </a:rPr>
              <a:t>https://</a:t>
            </a:r>
            <a:r>
              <a:rPr lang="en-US" sz="1700" dirty="0" smtClean="0">
                <a:hlinkClick r:id="rId8"/>
              </a:rPr>
              <a:t>theactionalliance.org/bether</a:t>
            </a:r>
            <a:r>
              <a:rPr lang="en-US" dirty="0" smtClean="0">
                <a:hlinkClick r:id="rId8"/>
              </a:rPr>
              <a:t>e</a:t>
            </a:r>
            <a:r>
              <a:rPr lang="en-US" dirty="0" smtClean="0"/>
              <a:t> </a:t>
            </a: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20</a:t>
            </a:fld>
            <a:endParaRPr lang="en-US" dirty="0"/>
          </a:p>
        </p:txBody>
      </p:sp>
    </p:spTree>
    <p:extLst>
      <p:ext uri="{BB962C8B-B14F-4D97-AF65-F5344CB8AC3E}">
        <p14:creationId xmlns:p14="http://schemas.microsoft.com/office/powerpoint/2010/main" val="102967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Prevention Resource Center </a:t>
            </a:r>
            <a:endParaRPr lang="en-US" dirty="0"/>
          </a:p>
        </p:txBody>
      </p:sp>
      <p:sp>
        <p:nvSpPr>
          <p:cNvPr id="3" name="Content Placeholder 2"/>
          <p:cNvSpPr>
            <a:spLocks noGrp="1"/>
          </p:cNvSpPr>
          <p:nvPr>
            <p:ph idx="1"/>
          </p:nvPr>
        </p:nvSpPr>
        <p:spPr>
          <a:xfrm>
            <a:off x="677334" y="1695797"/>
            <a:ext cx="8596668" cy="4710690"/>
          </a:xfrm>
        </p:spPr>
        <p:txBody>
          <a:bodyPr>
            <a:normAutofit/>
          </a:bodyPr>
          <a:lstStyle/>
          <a:p>
            <a:r>
              <a:rPr lang="en-US" sz="2000" dirty="0" smtClean="0"/>
              <a:t>SPRC </a:t>
            </a:r>
            <a:r>
              <a:rPr lang="en-US" sz="2000" dirty="0"/>
              <a:t>is pleased to announce the launch of its new online tool, </a:t>
            </a:r>
            <a:r>
              <a:rPr lang="en-US" sz="2000" u="sng" dirty="0">
                <a:hlinkClick r:id="rId3"/>
              </a:rPr>
              <a:t>Virtual Learning Lab: Care Transitions</a:t>
            </a:r>
            <a:r>
              <a:rPr lang="en-US" sz="2000" dirty="0"/>
              <a:t>. This module can help psychiatric hospital staff ensure a support system, appropriate hand-off communication, and safety plans are in place when individuals at risk of suicide transition from inpatient to outpatient care. </a:t>
            </a:r>
            <a:endParaRPr lang="en-US" sz="2000" dirty="0" smtClean="0"/>
          </a:p>
          <a:p>
            <a:r>
              <a:rPr lang="en-US" sz="2000" dirty="0" smtClean="0"/>
              <a:t>This </a:t>
            </a:r>
            <a:r>
              <a:rPr lang="en-US" sz="2000" dirty="0"/>
              <a:t>self-paced training is designed for hospital staff, such as social workers, clinical nurses, therapists, and discharge planners. </a:t>
            </a:r>
            <a:endParaRPr lang="en-US" sz="2000" dirty="0" smtClean="0"/>
          </a:p>
          <a:p>
            <a:r>
              <a:rPr lang="en-US" sz="2000" dirty="0" smtClean="0"/>
              <a:t>However</a:t>
            </a:r>
            <a:r>
              <a:rPr lang="en-US" sz="2000" dirty="0"/>
              <a:t>, much of the information is also applicable to staff in other settings working with people at risk who will be discharged or transition to another treatment setting or level of care. </a:t>
            </a:r>
          </a:p>
          <a:p>
            <a:pPr lvl="1"/>
            <a:r>
              <a:rPr lang="en-US" sz="2400" dirty="0" smtClean="0">
                <a:hlinkClick r:id="rId4"/>
              </a:rPr>
              <a:t>http</a:t>
            </a:r>
            <a:r>
              <a:rPr lang="en-US" sz="2400">
                <a:hlinkClick r:id="rId4"/>
              </a:rPr>
              <a:t>://</a:t>
            </a:r>
            <a:r>
              <a:rPr lang="en-US" sz="2400" smtClean="0">
                <a:hlinkClick r:id="rId4"/>
              </a:rPr>
              <a:t>www.sprc.org/training/virtuallearninglabs</a:t>
            </a:r>
            <a:r>
              <a:rPr lang="en-US" sz="2400" smtClean="0"/>
              <a:t> </a:t>
            </a:r>
            <a:endParaRPr lang="en-US" sz="2400" dirty="0"/>
          </a:p>
        </p:txBody>
      </p:sp>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spTree>
    <p:extLst>
      <p:ext uri="{BB962C8B-B14F-4D97-AF65-F5344CB8AC3E}">
        <p14:creationId xmlns:p14="http://schemas.microsoft.com/office/powerpoint/2010/main" val="220457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62181" y="0"/>
            <a:ext cx="9299412" cy="484632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22</a:t>
            </a:fld>
            <a:endParaRPr lang="en-US" dirty="0"/>
          </a:p>
        </p:txBody>
      </p:sp>
      <p:sp>
        <p:nvSpPr>
          <p:cNvPr id="6" name="TextBox 5"/>
          <p:cNvSpPr txBox="1"/>
          <p:nvPr/>
        </p:nvSpPr>
        <p:spPr>
          <a:xfrm>
            <a:off x="1365361" y="4491037"/>
            <a:ext cx="8158003" cy="1200329"/>
          </a:xfrm>
          <a:prstGeom prst="rect">
            <a:avLst/>
          </a:prstGeom>
          <a:noFill/>
        </p:spPr>
        <p:txBody>
          <a:bodyPr wrap="none" rtlCol="0">
            <a:spAutoFit/>
          </a:bodyPr>
          <a:lstStyle/>
          <a:p>
            <a:r>
              <a:rPr lang="en-US" b="1" u="sng" dirty="0" smtClean="0">
                <a:solidFill>
                  <a:schemeClr val="tx2"/>
                </a:solidFill>
                <a:hlinkClick r:id="rId3"/>
              </a:rPr>
              <a:t>Registration link:</a:t>
            </a:r>
          </a:p>
          <a:p>
            <a:endParaRPr lang="en-US" u="sng" dirty="0">
              <a:hlinkClick r:id="rId3"/>
            </a:endParaRPr>
          </a:p>
          <a:p>
            <a:r>
              <a:rPr lang="en-US" u="sng" dirty="0" smtClean="0">
                <a:hlinkClick r:id="rId3"/>
              </a:rPr>
              <a:t> https://us02web.zoom.us/webinar/register/WN_CXsvbO4PRj2Eeu_CL5ayhw</a:t>
            </a:r>
            <a:endParaRPr lang="en-US" u="sng" dirty="0" smtClean="0"/>
          </a:p>
          <a:p>
            <a:endParaRPr lang="en-US" dirty="0"/>
          </a:p>
        </p:txBody>
      </p:sp>
    </p:spTree>
    <p:extLst>
      <p:ext uri="{BB962C8B-B14F-4D97-AF65-F5344CB8AC3E}">
        <p14:creationId xmlns:p14="http://schemas.microsoft.com/office/powerpoint/2010/main" val="346701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677334" y="97127"/>
            <a:ext cx="4787695" cy="630936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23</a:t>
            </a:fld>
            <a:endParaRPr lang="en-US" dirty="0"/>
          </a:p>
        </p:txBody>
      </p:sp>
      <p:sp>
        <p:nvSpPr>
          <p:cNvPr id="6" name="TextBox 5"/>
          <p:cNvSpPr txBox="1"/>
          <p:nvPr/>
        </p:nvSpPr>
        <p:spPr>
          <a:xfrm>
            <a:off x="5970494" y="1112835"/>
            <a:ext cx="4159624" cy="4893647"/>
          </a:xfrm>
          <a:prstGeom prst="rect">
            <a:avLst/>
          </a:prstGeom>
          <a:noFill/>
        </p:spPr>
        <p:txBody>
          <a:bodyPr wrap="square" rtlCol="0">
            <a:spAutoFit/>
          </a:bodyPr>
          <a:lstStyle/>
          <a:p>
            <a:r>
              <a:rPr lang="en-US" sz="2400" dirty="0">
                <a:solidFill>
                  <a:schemeClr val="accent3">
                    <a:lumMod val="50000"/>
                  </a:schemeClr>
                </a:solidFill>
              </a:rPr>
              <a:t>Persevere PA Crisis Counseling Program (CCP</a:t>
            </a:r>
            <a:r>
              <a:rPr lang="en-US" sz="2400" dirty="0" smtClean="0">
                <a:solidFill>
                  <a:schemeClr val="accent3">
                    <a:lumMod val="50000"/>
                  </a:schemeClr>
                </a:solidFill>
              </a:rPr>
              <a:t>) </a:t>
            </a:r>
            <a:r>
              <a:rPr lang="en-US" sz="2400" dirty="0">
                <a:solidFill>
                  <a:schemeClr val="accent3">
                    <a:lumMod val="50000"/>
                  </a:schemeClr>
                </a:solidFill>
              </a:rPr>
              <a:t>provides SAMHSA approved crisis counseling tele-health services, through the Center for Community Resources (CCR), and can be provided to people who need support related to the impacts of COVID-19. CCR provides the 24/7 Support and Referral Line that delivers the crisis counseling services. </a:t>
            </a:r>
          </a:p>
        </p:txBody>
      </p:sp>
    </p:spTree>
    <p:extLst>
      <p:ext uri="{BB962C8B-B14F-4D97-AF65-F5344CB8AC3E}">
        <p14:creationId xmlns:p14="http://schemas.microsoft.com/office/powerpoint/2010/main" val="242502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136427"/>
            <a:ext cx="4667250" cy="5238750"/>
          </a:xfrm>
          <a:prstGeom prst="rect">
            <a:avLst/>
          </a:prstGeom>
          <a:effectLst>
            <a:softEdge rad="317500"/>
          </a:effectLst>
        </p:spPr>
      </p:pic>
      <p:sp>
        <p:nvSpPr>
          <p:cNvPr id="2" name="Title 1"/>
          <p:cNvSpPr>
            <a:spLocks noGrp="1"/>
          </p:cNvSpPr>
          <p:nvPr>
            <p:ph type="title"/>
          </p:nvPr>
        </p:nvSpPr>
        <p:spPr>
          <a:xfrm>
            <a:off x="3516085" y="2928080"/>
            <a:ext cx="8503637" cy="3396740"/>
          </a:xfrm>
        </p:spPr>
        <p:txBody>
          <a:bodyPr>
            <a:normAutofit/>
          </a:bodyPr>
          <a:lstStyle/>
          <a:p>
            <a:r>
              <a:rPr lang="en-US" b="1" dirty="0">
                <a:solidFill>
                  <a:schemeClr val="accent2">
                    <a:lumMod val="50000"/>
                  </a:schemeClr>
                </a:solidFill>
              </a:rPr>
              <a:t>Check out the website:  </a:t>
            </a:r>
            <a:r>
              <a:rPr lang="en-US" b="1" dirty="0" smtClean="0">
                <a:solidFill>
                  <a:schemeClr val="accent2">
                    <a:lumMod val="50000"/>
                  </a:schemeClr>
                </a:solidFill>
              </a:rPr>
              <a:t/>
            </a:r>
            <a:br>
              <a:rPr lang="en-US" b="1" dirty="0" smtClean="0">
                <a:solidFill>
                  <a:schemeClr val="accent2">
                    <a:lumMod val="50000"/>
                  </a:schemeClr>
                </a:solidFill>
              </a:rPr>
            </a:br>
            <a:r>
              <a:rPr lang="en-US" sz="3200" b="1" dirty="0" smtClean="0">
                <a:solidFill>
                  <a:schemeClr val="accent2">
                    <a:lumMod val="50000"/>
                  </a:schemeClr>
                </a:solidFill>
                <a:hlinkClick r:id="rId4"/>
              </a:rPr>
              <a:t>http</a:t>
            </a:r>
            <a:r>
              <a:rPr lang="en-US" sz="3200" b="1" dirty="0">
                <a:solidFill>
                  <a:schemeClr val="accent2">
                    <a:lumMod val="50000"/>
                  </a:schemeClr>
                </a:solidFill>
                <a:hlinkClick r:id="rId4"/>
              </a:rPr>
              <a:t>://www.bc-systemofcare.org/</a:t>
            </a:r>
            <a:r>
              <a:rPr lang="en-US" sz="3200" b="1" dirty="0">
                <a:solidFill>
                  <a:schemeClr val="accent2">
                    <a:lumMod val="50000"/>
                  </a:schemeClr>
                </a:solidFill>
              </a:rPr>
              <a:t> </a:t>
            </a:r>
            <a:r>
              <a:rPr lang="en-US" b="1" dirty="0">
                <a:solidFill>
                  <a:schemeClr val="accent2">
                    <a:lumMod val="50000"/>
                  </a:schemeClr>
                </a:solidFill>
              </a:rPr>
              <a:t/>
            </a:r>
            <a:br>
              <a:rPr lang="en-US" b="1" dirty="0">
                <a:solidFill>
                  <a:schemeClr val="accent2">
                    <a:lumMod val="50000"/>
                  </a:schemeClr>
                </a:solidFill>
              </a:rPr>
            </a:br>
            <a:r>
              <a:rPr lang="en-US" b="1" dirty="0">
                <a:solidFill>
                  <a:schemeClr val="accent2">
                    <a:lumMod val="50000"/>
                  </a:schemeClr>
                </a:solidFill>
              </a:rPr>
              <a:t/>
            </a:r>
            <a:br>
              <a:rPr lang="en-US" b="1" dirty="0">
                <a:solidFill>
                  <a:schemeClr val="accent2">
                    <a:lumMod val="50000"/>
                  </a:schemeClr>
                </a:solidFill>
              </a:rPr>
            </a:br>
            <a:r>
              <a:rPr lang="en-US" b="1" dirty="0">
                <a:solidFill>
                  <a:schemeClr val="accent2">
                    <a:lumMod val="50000"/>
                  </a:schemeClr>
                </a:solidFill>
              </a:rPr>
              <a:t>Send updates to: </a:t>
            </a:r>
            <a:r>
              <a:rPr lang="en-US" b="1" dirty="0">
                <a:solidFill>
                  <a:schemeClr val="tx1"/>
                </a:solidFill>
                <a:hlinkClick r:id="rId5"/>
              </a:rPr>
              <a:t>SOCwebmaster@ahci.org</a:t>
            </a:r>
            <a:r>
              <a:rPr lang="en-US"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24</a:t>
            </a:fld>
            <a:endParaRPr lang="en-US" dirty="0"/>
          </a:p>
        </p:txBody>
      </p:sp>
      <p:pic>
        <p:nvPicPr>
          <p:cNvPr id="6" name="Picture 5"/>
          <p:cNvPicPr>
            <a:picLocks noChangeAspect="1"/>
          </p:cNvPicPr>
          <p:nvPr/>
        </p:nvPicPr>
        <p:blipFill>
          <a:blip r:embed="rId6"/>
          <a:stretch>
            <a:fillRect/>
          </a:stretch>
        </p:blipFill>
        <p:spPr>
          <a:xfrm rot="480000">
            <a:off x="4945320" y="790345"/>
            <a:ext cx="1115266" cy="1676614"/>
          </a:xfrm>
          <a:prstGeom prst="rect">
            <a:avLst/>
          </a:prstGeom>
        </p:spPr>
      </p:pic>
    </p:spTree>
    <p:extLst>
      <p:ext uri="{BB962C8B-B14F-4D97-AF65-F5344CB8AC3E}">
        <p14:creationId xmlns:p14="http://schemas.microsoft.com/office/powerpoint/2010/main" val="218960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smtClean="0">
                <a:hlinkClick r:id="rId4"/>
              </a:rPr>
              <a:t>ssantoro@ahci.org</a:t>
            </a:r>
            <a:r>
              <a:rPr lang="en-US" sz="2400" dirty="0" smtClean="0"/>
              <a:t> </a:t>
            </a:r>
            <a:endParaRPr lang="en-US" sz="2400" dirty="0"/>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25</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8652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a:t>
            </a:r>
            <a:r>
              <a:rPr lang="en-US" sz="2400" dirty="0" smtClean="0"/>
              <a:t>6pm-9pm  </a:t>
            </a:r>
            <a:endParaRPr lang="en-US" sz="2400" dirty="0"/>
          </a:p>
          <a:p>
            <a:pPr marL="0" indent="0" fontAlgn="base">
              <a:buNone/>
            </a:pPr>
            <a:r>
              <a:rPr lang="en-US" sz="2400" b="1" u="sng" dirty="0" smtClean="0"/>
              <a:t>UPMC </a:t>
            </a:r>
            <a:r>
              <a:rPr lang="en-US" sz="2400" b="1" u="sng" dirty="0"/>
              <a:t>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26</a:t>
            </a:fld>
            <a:endParaRPr lang="en-US" dirty="0"/>
          </a:p>
        </p:txBody>
      </p:sp>
      <p:pic>
        <p:nvPicPr>
          <p:cNvPr id="6" name="Picture 5"/>
          <p:cNvPicPr>
            <a:picLocks noChangeAspect="1"/>
          </p:cNvPicPr>
          <p:nvPr/>
        </p:nvPicPr>
        <p:blipFill>
          <a:blip r:embed="rId3"/>
          <a:stretch>
            <a:fillRect/>
          </a:stretch>
        </p:blipFill>
        <p:spPr>
          <a:xfrm rot="480000">
            <a:off x="8204411" y="5398193"/>
            <a:ext cx="772505" cy="1161331"/>
          </a:xfrm>
          <a:prstGeom prst="rect">
            <a:avLst/>
          </a:prstGeom>
        </p:spPr>
      </p:pic>
    </p:spTree>
    <p:extLst>
      <p:ext uri="{BB962C8B-B14F-4D97-AF65-F5344CB8AC3E}">
        <p14:creationId xmlns:p14="http://schemas.microsoft.com/office/powerpoint/2010/main" val="1560001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a:t>
            </a:r>
            <a:r>
              <a:rPr lang="en-US" sz="2400" dirty="0" smtClean="0"/>
              <a:t>) (Press 1)</a:t>
            </a:r>
            <a:endParaRPr lang="en-US" sz="2400" dirty="0"/>
          </a:p>
          <a:p>
            <a:pPr lvl="1"/>
            <a:r>
              <a:rPr lang="en-US" sz="2400" dirty="0"/>
              <a:t>Disaster Distress Helpline: 1-800-985-5990</a:t>
            </a:r>
          </a:p>
          <a:p>
            <a:pPr lvl="1"/>
            <a:r>
              <a:rPr lang="en-US" sz="2400" dirty="0"/>
              <a:t>Get Help Now Hotline (for substance use disorders): </a:t>
            </a:r>
            <a:endParaRPr lang="en-US" sz="2400" dirty="0" smtClean="0"/>
          </a:p>
          <a:p>
            <a:pPr marL="457200" lvl="1" indent="0">
              <a:buNone/>
            </a:pPr>
            <a:r>
              <a:rPr lang="en-US" sz="2400" dirty="0" smtClean="0"/>
              <a:t>1-800-662-4357</a:t>
            </a:r>
            <a:endParaRPr lang="en-US" sz="2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27</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6C6B8"/>
                </a:solidFill>
              </a:rPr>
              <a:t>COVID</a:t>
            </a:r>
            <a:r>
              <a:rPr lang="en-US" b="1" dirty="0" smtClean="0">
                <a:solidFill>
                  <a:srgbClr val="92D050"/>
                </a:solidFill>
              </a:rPr>
              <a:t> </a:t>
            </a:r>
            <a:r>
              <a:rPr lang="en-US" b="1" dirty="0" smtClean="0">
                <a:solidFill>
                  <a:srgbClr val="26C6B8"/>
                </a:solidFill>
              </a:rPr>
              <a:t>Resources</a:t>
            </a:r>
            <a:r>
              <a:rPr lang="en-US" b="1" dirty="0" smtClean="0">
                <a:solidFill>
                  <a:srgbClr val="92D050"/>
                </a:solidFill>
              </a:rPr>
              <a:t> </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377663" y="1930400"/>
            <a:ext cx="9196009" cy="3880773"/>
          </a:xfrm>
        </p:spPr>
        <p:txBody>
          <a:bodyPr>
            <a:normAutofit lnSpcReduction="10000"/>
          </a:bodyPr>
          <a:lstStyle/>
          <a:p>
            <a:r>
              <a:rPr lang="en-US" sz="3200" dirty="0" smtClean="0">
                <a:solidFill>
                  <a:schemeClr val="tx1"/>
                </a:solidFill>
                <a:hlinkClick r:id="rId3"/>
              </a:rPr>
              <a:t>https</a:t>
            </a:r>
            <a:r>
              <a:rPr lang="en-US" sz="3200" dirty="0">
                <a:solidFill>
                  <a:schemeClr val="tx1"/>
                </a:solidFill>
                <a:hlinkClick r:id="rId3"/>
              </a:rPr>
              <a:t>://www.cdc.gov/coronavirus/2019-ncov/daily-life-coping/managing-stress-anxiety.html</a:t>
            </a:r>
            <a:r>
              <a:rPr lang="en-US" sz="3200" dirty="0">
                <a:solidFill>
                  <a:schemeClr val="tx1"/>
                </a:solidFill>
              </a:rPr>
              <a:t>   </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4"/>
              </a:rPr>
              <a:t>https://</a:t>
            </a:r>
            <a:r>
              <a:rPr lang="en-US" sz="3200" dirty="0" smtClean="0">
                <a:solidFill>
                  <a:schemeClr val="tx1"/>
                </a:solidFill>
                <a:hlinkClick r:id="rId4"/>
              </a:rPr>
              <a:t>mhanational.org/covid19</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5"/>
              </a:rPr>
              <a:t>https://psychhub.com/covid-19</a:t>
            </a:r>
            <a:r>
              <a:rPr lang="en-US" sz="3200" dirty="0">
                <a:solidFill>
                  <a:schemeClr val="tx1"/>
                </a:solidFill>
              </a:rPr>
              <a:t>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28</a:t>
            </a:fld>
            <a:endParaRPr lang="en-US" dirty="0"/>
          </a:p>
        </p:txBody>
      </p:sp>
      <p:pic>
        <p:nvPicPr>
          <p:cNvPr id="6" name="Picture 5"/>
          <p:cNvPicPr>
            <a:picLocks noChangeAspect="1"/>
          </p:cNvPicPr>
          <p:nvPr/>
        </p:nvPicPr>
        <p:blipFill>
          <a:blip r:embed="rId6"/>
          <a:stretch>
            <a:fillRect/>
          </a:stretch>
        </p:blipFill>
        <p:spPr>
          <a:xfrm rot="480000">
            <a:off x="8724113" y="5230507"/>
            <a:ext cx="772505" cy="1161331"/>
          </a:xfrm>
          <a:prstGeom prst="rect">
            <a:avLst/>
          </a:prstGeom>
        </p:spPr>
      </p:pic>
    </p:spTree>
    <p:extLst>
      <p:ext uri="{BB962C8B-B14F-4D97-AF65-F5344CB8AC3E}">
        <p14:creationId xmlns:p14="http://schemas.microsoft.com/office/powerpoint/2010/main" val="2412648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058" y="34860"/>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33786" y="1630017"/>
            <a:ext cx="8596668" cy="2531165"/>
          </a:xfrm>
        </p:spPr>
        <p:txBody>
          <a:bodyPr>
            <a:prstTxWarp prst="textArchUp">
              <a:avLst/>
            </a:prstTxWarp>
            <a:normAutofit fontScale="90000"/>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Thank you!!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29</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4" y="1930401"/>
            <a:ext cx="8596668" cy="4640216"/>
          </a:xfrm>
        </p:spPr>
        <p:txBody>
          <a:bodyPr>
            <a:normAutofit/>
          </a:bodyPr>
          <a:lstStyle/>
          <a:p>
            <a:r>
              <a:rPr lang="en-US" sz="2800" dirty="0"/>
              <a:t>Minutes </a:t>
            </a:r>
            <a:r>
              <a:rPr lang="en-US" sz="2800" dirty="0" smtClean="0"/>
              <a:t> </a:t>
            </a:r>
            <a:endParaRPr lang="en-US" sz="2800" dirty="0"/>
          </a:p>
          <a:p>
            <a:r>
              <a:rPr lang="en-US" sz="2800" dirty="0"/>
              <a:t>Partner Updates </a:t>
            </a:r>
          </a:p>
          <a:p>
            <a:r>
              <a:rPr lang="en-US" sz="2800" dirty="0" smtClean="0"/>
              <a:t>Survey Results </a:t>
            </a:r>
          </a:p>
          <a:p>
            <a:r>
              <a:rPr lang="en-US" sz="2800" dirty="0" smtClean="0"/>
              <a:t>Marketing Committee</a:t>
            </a:r>
          </a:p>
          <a:p>
            <a:r>
              <a:rPr lang="en-US" sz="2800" dirty="0" smtClean="0"/>
              <a:t>Trainings</a:t>
            </a:r>
          </a:p>
          <a:p>
            <a:r>
              <a:rPr lang="en-US" sz="2800" dirty="0" smtClean="0"/>
              <a:t>Website Update</a:t>
            </a:r>
            <a:endParaRPr lang="en-US" sz="2800" dirty="0"/>
          </a:p>
          <a:p>
            <a:r>
              <a:rPr lang="en-US" sz="2800" dirty="0" smtClean="0"/>
              <a:t>Next Meeting</a:t>
            </a: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3</a:t>
            </a:fld>
            <a:endParaRPr lang="en-US" dirty="0"/>
          </a:p>
        </p:txBody>
      </p:sp>
      <p:pic>
        <p:nvPicPr>
          <p:cNvPr id="7" name="Picture 6"/>
          <p:cNvPicPr>
            <a:picLocks noChangeAspect="1"/>
          </p:cNvPicPr>
          <p:nvPr/>
        </p:nvPicPr>
        <p:blipFill>
          <a:blip r:embed="rId3"/>
          <a:stretch>
            <a:fillRect/>
          </a:stretch>
        </p:blipFill>
        <p:spPr>
          <a:xfrm rot="480000">
            <a:off x="6109429" y="2531467"/>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4</a:t>
            </a:fld>
            <a:endParaRPr lang="en-US" dirty="0"/>
          </a:p>
        </p:txBody>
      </p:sp>
      <p:pic>
        <p:nvPicPr>
          <p:cNvPr id="6" name="Picture 5"/>
          <p:cNvPicPr>
            <a:picLocks noChangeAspect="1"/>
          </p:cNvPicPr>
          <p:nvPr/>
        </p:nvPicPr>
        <p:blipFill>
          <a:blip r:embed="rId3"/>
          <a:stretch>
            <a:fillRect/>
          </a:stretch>
        </p:blipFill>
        <p:spPr>
          <a:xfrm>
            <a:off x="6343774" y="317068"/>
            <a:ext cx="2246889" cy="337781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58957931"/>
              </p:ext>
            </p:extLst>
          </p:nvPr>
        </p:nvGraphicFramePr>
        <p:xfrm>
          <a:off x="326570" y="317068"/>
          <a:ext cx="5055328" cy="5423200"/>
        </p:xfrm>
        <a:graphic>
          <a:graphicData uri="http://schemas.openxmlformats.org/drawingml/2006/table">
            <a:tbl>
              <a:tblPr firstRow="1" firstCol="1" bandRow="1">
                <a:tableStyleId>{5C22544A-7EE6-4342-B048-85BDC9FD1C3A}</a:tableStyleId>
              </a:tblPr>
              <a:tblGrid>
                <a:gridCol w="2527664">
                  <a:extLst>
                    <a:ext uri="{9D8B030D-6E8A-4147-A177-3AD203B41FA5}">
                      <a16:colId xmlns:a16="http://schemas.microsoft.com/office/drawing/2014/main" val="20000"/>
                    </a:ext>
                  </a:extLst>
                </a:gridCol>
                <a:gridCol w="2527664">
                  <a:extLst>
                    <a:ext uri="{9D8B030D-6E8A-4147-A177-3AD203B41FA5}">
                      <a16:colId xmlns:a16="http://schemas.microsoft.com/office/drawing/2014/main" val="20001"/>
                    </a:ext>
                  </a:extLst>
                </a:gridCol>
              </a:tblGrid>
              <a:tr h="80199">
                <a:tc>
                  <a:txBody>
                    <a:bodyPr/>
                    <a:lstStyle/>
                    <a:p>
                      <a:pPr marL="0" marR="0" algn="ctr">
                        <a:spcBef>
                          <a:spcPts val="0"/>
                        </a:spcBef>
                        <a:spcAft>
                          <a:spcPts val="0"/>
                        </a:spcAft>
                      </a:pPr>
                      <a:r>
                        <a:rPr lang="en-US" sz="1000">
                          <a:effectLst/>
                        </a:rPr>
                        <a:t>Name</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Partner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0"/>
                  </a:ext>
                </a:extLst>
              </a:tr>
              <a:tr h="210832">
                <a:tc>
                  <a:txBody>
                    <a:bodyPr/>
                    <a:lstStyle/>
                    <a:p>
                      <a:pPr marL="0" marR="0" algn="ctr">
                        <a:spcBef>
                          <a:spcPts val="0"/>
                        </a:spcBef>
                        <a:spcAft>
                          <a:spcPts val="0"/>
                        </a:spcAft>
                      </a:pPr>
                      <a:r>
                        <a:rPr lang="en-US" sz="1000">
                          <a:effectLst/>
                        </a:rPr>
                        <a:t>Elisia Majors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BCBH</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1"/>
                  </a:ext>
                </a:extLst>
              </a:tr>
              <a:tr h="210832">
                <a:tc>
                  <a:txBody>
                    <a:bodyPr/>
                    <a:lstStyle/>
                    <a:p>
                      <a:pPr marL="0" marR="0" algn="ctr">
                        <a:spcBef>
                          <a:spcPts val="0"/>
                        </a:spcBef>
                        <a:spcAft>
                          <a:spcPts val="0"/>
                        </a:spcAft>
                      </a:pPr>
                      <a:r>
                        <a:rPr lang="en-US" sz="1000">
                          <a:effectLst/>
                        </a:rPr>
                        <a:t>Jennifer Boeringer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ETC</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2"/>
                  </a:ext>
                </a:extLst>
              </a:tr>
              <a:tr h="210832">
                <a:tc>
                  <a:txBody>
                    <a:bodyPr/>
                    <a:lstStyle/>
                    <a:p>
                      <a:pPr marL="0" marR="0" algn="ctr">
                        <a:spcBef>
                          <a:spcPts val="0"/>
                        </a:spcBef>
                        <a:spcAft>
                          <a:spcPts val="0"/>
                        </a:spcAft>
                      </a:pPr>
                      <a:r>
                        <a:rPr lang="en-US" sz="1000">
                          <a:effectLst/>
                        </a:rPr>
                        <a:t>Stephanie Santoro</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AHCI</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3"/>
                  </a:ext>
                </a:extLst>
              </a:tr>
              <a:tr h="210832">
                <a:tc>
                  <a:txBody>
                    <a:bodyPr/>
                    <a:lstStyle/>
                    <a:p>
                      <a:pPr marL="0" marR="0" algn="ctr">
                        <a:spcBef>
                          <a:spcPts val="0"/>
                        </a:spcBef>
                        <a:spcAft>
                          <a:spcPts val="0"/>
                        </a:spcAft>
                      </a:pPr>
                      <a:r>
                        <a:rPr lang="en-US" sz="1000">
                          <a:effectLst/>
                        </a:rPr>
                        <a:t>Bonnie Palmieri</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AHCI</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4"/>
                  </a:ext>
                </a:extLst>
              </a:tr>
              <a:tr h="210832">
                <a:tc>
                  <a:txBody>
                    <a:bodyPr/>
                    <a:lstStyle/>
                    <a:p>
                      <a:pPr marL="0" marR="0" algn="ctr">
                        <a:spcBef>
                          <a:spcPts val="0"/>
                        </a:spcBef>
                        <a:spcAft>
                          <a:spcPts val="0"/>
                        </a:spcAft>
                      </a:pPr>
                      <a:r>
                        <a:rPr lang="en-US" sz="1000">
                          <a:effectLst/>
                        </a:rPr>
                        <a:t>Rachel Kyle</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HVHS-Staunton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5"/>
                  </a:ext>
                </a:extLst>
              </a:tr>
              <a:tr h="210832">
                <a:tc>
                  <a:txBody>
                    <a:bodyPr/>
                    <a:lstStyle/>
                    <a:p>
                      <a:pPr marL="0" marR="0" algn="ctr">
                        <a:spcBef>
                          <a:spcPts val="0"/>
                        </a:spcBef>
                        <a:spcAft>
                          <a:spcPts val="0"/>
                        </a:spcAft>
                      </a:pPr>
                      <a:r>
                        <a:rPr lang="en-US" sz="1000">
                          <a:effectLst/>
                        </a:rPr>
                        <a:t>Dave Aitken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NAMI</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6"/>
                  </a:ext>
                </a:extLst>
              </a:tr>
              <a:tr h="210832">
                <a:tc>
                  <a:txBody>
                    <a:bodyPr/>
                    <a:lstStyle/>
                    <a:p>
                      <a:pPr marL="0" marR="0" algn="ctr">
                        <a:spcBef>
                          <a:spcPts val="0"/>
                        </a:spcBef>
                        <a:spcAft>
                          <a:spcPts val="0"/>
                        </a:spcAft>
                      </a:pPr>
                      <a:r>
                        <a:rPr lang="en-US" sz="1000" dirty="0">
                          <a:effectLst/>
                        </a:rPr>
                        <a:t>Abby Opal</a:t>
                      </a:r>
                      <a:endParaRPr lang="en-US" sz="1000" dirty="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MHA</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7"/>
                  </a:ext>
                </a:extLst>
              </a:tr>
              <a:tr h="210832">
                <a:tc>
                  <a:txBody>
                    <a:bodyPr/>
                    <a:lstStyle/>
                    <a:p>
                      <a:pPr marL="0" marR="0" algn="ctr">
                        <a:spcBef>
                          <a:spcPts val="0"/>
                        </a:spcBef>
                        <a:spcAft>
                          <a:spcPts val="0"/>
                        </a:spcAft>
                      </a:pPr>
                      <a:r>
                        <a:rPr lang="en-US" sz="1000">
                          <a:effectLst/>
                        </a:rPr>
                        <a:t>Erin Rathbun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Beacon Health Options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8"/>
                  </a:ext>
                </a:extLst>
              </a:tr>
              <a:tr h="210832">
                <a:tc>
                  <a:txBody>
                    <a:bodyPr/>
                    <a:lstStyle/>
                    <a:p>
                      <a:pPr marL="0" marR="0" algn="ctr">
                        <a:spcBef>
                          <a:spcPts val="0"/>
                        </a:spcBef>
                        <a:spcAft>
                          <a:spcPts val="0"/>
                        </a:spcAft>
                      </a:pPr>
                      <a:r>
                        <a:rPr lang="en-US" sz="1000">
                          <a:effectLst/>
                        </a:rPr>
                        <a:t>Barb Reed</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ABC Associates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09"/>
                  </a:ext>
                </a:extLst>
              </a:tr>
              <a:tr h="210832">
                <a:tc>
                  <a:txBody>
                    <a:bodyPr/>
                    <a:lstStyle/>
                    <a:p>
                      <a:pPr marL="0" marR="0" algn="ctr">
                        <a:spcBef>
                          <a:spcPts val="0"/>
                        </a:spcBef>
                        <a:spcAft>
                          <a:spcPts val="0"/>
                        </a:spcAft>
                      </a:pPr>
                      <a:r>
                        <a:rPr lang="en-US" sz="1000">
                          <a:effectLst/>
                        </a:rPr>
                        <a:t>Traci Hughes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BCRC</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0"/>
                  </a:ext>
                </a:extLst>
              </a:tr>
              <a:tr h="210832">
                <a:tc>
                  <a:txBody>
                    <a:bodyPr/>
                    <a:lstStyle/>
                    <a:p>
                      <a:pPr marL="0" marR="0" algn="ctr">
                        <a:spcBef>
                          <a:spcPts val="0"/>
                        </a:spcBef>
                        <a:spcAft>
                          <a:spcPts val="0"/>
                        </a:spcAft>
                      </a:pPr>
                      <a:r>
                        <a:rPr lang="en-US" sz="1000">
                          <a:effectLst/>
                        </a:rPr>
                        <a:t>Dayna Brown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Pittsburgh Hires Veterans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1"/>
                  </a:ext>
                </a:extLst>
              </a:tr>
              <a:tr h="210832">
                <a:tc>
                  <a:txBody>
                    <a:bodyPr/>
                    <a:lstStyle/>
                    <a:p>
                      <a:pPr marL="0" marR="0" algn="ctr">
                        <a:spcBef>
                          <a:spcPts val="0"/>
                        </a:spcBef>
                        <a:spcAft>
                          <a:spcPts val="0"/>
                        </a:spcAft>
                      </a:pPr>
                      <a:r>
                        <a:rPr lang="en-US" sz="1000">
                          <a:effectLst/>
                        </a:rPr>
                        <a:t>Elizabeth Pelesky</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HVB BH unit</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2"/>
                  </a:ext>
                </a:extLst>
              </a:tr>
              <a:tr h="210832">
                <a:tc>
                  <a:txBody>
                    <a:bodyPr/>
                    <a:lstStyle/>
                    <a:p>
                      <a:pPr marL="0" marR="0" algn="ctr">
                        <a:spcBef>
                          <a:spcPts val="0"/>
                        </a:spcBef>
                        <a:spcAft>
                          <a:spcPts val="0"/>
                        </a:spcAft>
                      </a:pPr>
                      <a:r>
                        <a:rPr lang="en-US" sz="1000">
                          <a:effectLst/>
                        </a:rPr>
                        <a:t>Kelly Nardone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BCBH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3"/>
                  </a:ext>
                </a:extLst>
              </a:tr>
              <a:tr h="210832">
                <a:tc>
                  <a:txBody>
                    <a:bodyPr/>
                    <a:lstStyle/>
                    <a:p>
                      <a:pPr marL="0" marR="0" algn="ctr">
                        <a:spcBef>
                          <a:spcPts val="0"/>
                        </a:spcBef>
                        <a:spcAft>
                          <a:spcPts val="0"/>
                        </a:spcAft>
                      </a:pPr>
                      <a:r>
                        <a:rPr lang="en-US" sz="1000">
                          <a:effectLst/>
                        </a:rPr>
                        <a:t>Patty Hodovanich</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Nicolina’s Wishes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4"/>
                  </a:ext>
                </a:extLst>
              </a:tr>
              <a:tr h="210832">
                <a:tc>
                  <a:txBody>
                    <a:bodyPr/>
                    <a:lstStyle/>
                    <a:p>
                      <a:pPr marL="0" marR="0" algn="ctr">
                        <a:spcBef>
                          <a:spcPts val="0"/>
                        </a:spcBef>
                        <a:spcAft>
                          <a:spcPts val="0"/>
                        </a:spcAft>
                      </a:pPr>
                      <a:r>
                        <a:rPr lang="en-US" sz="1000">
                          <a:effectLst/>
                        </a:rPr>
                        <a:t>Lauren Tomayko</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Merakey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5"/>
                  </a:ext>
                </a:extLst>
              </a:tr>
              <a:tr h="210832">
                <a:tc>
                  <a:txBody>
                    <a:bodyPr/>
                    <a:lstStyle/>
                    <a:p>
                      <a:pPr marL="0" marR="0" algn="ctr">
                        <a:spcBef>
                          <a:spcPts val="0"/>
                        </a:spcBef>
                        <a:spcAft>
                          <a:spcPts val="0"/>
                        </a:spcAft>
                      </a:pPr>
                      <a:r>
                        <a:rPr lang="en-US" sz="1000">
                          <a:effectLst/>
                        </a:rPr>
                        <a:t>Melissa Coakley</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Aurora</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6"/>
                  </a:ext>
                </a:extLst>
              </a:tr>
              <a:tr h="210832">
                <a:tc>
                  <a:txBody>
                    <a:bodyPr/>
                    <a:lstStyle/>
                    <a:p>
                      <a:pPr marL="0" marR="0" algn="ctr">
                        <a:spcBef>
                          <a:spcPts val="0"/>
                        </a:spcBef>
                        <a:spcAft>
                          <a:spcPts val="0"/>
                        </a:spcAft>
                      </a:pPr>
                      <a:r>
                        <a:rPr lang="en-US" sz="1000">
                          <a:effectLst/>
                        </a:rPr>
                        <a:t>Staci Scheel</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Women’s Center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7"/>
                  </a:ext>
                </a:extLst>
              </a:tr>
              <a:tr h="210832">
                <a:tc>
                  <a:txBody>
                    <a:bodyPr/>
                    <a:lstStyle/>
                    <a:p>
                      <a:pPr marL="0" marR="0" algn="ctr">
                        <a:spcBef>
                          <a:spcPts val="0"/>
                        </a:spcBef>
                        <a:spcAft>
                          <a:spcPts val="0"/>
                        </a:spcAft>
                      </a:pPr>
                      <a:r>
                        <a:rPr lang="en-US" sz="1000">
                          <a:effectLst/>
                        </a:rPr>
                        <a:t>Stephanie Hobil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PHN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8"/>
                  </a:ext>
                </a:extLst>
              </a:tr>
              <a:tr h="210832">
                <a:tc>
                  <a:txBody>
                    <a:bodyPr/>
                    <a:lstStyle/>
                    <a:p>
                      <a:pPr marL="0" marR="0" algn="ctr">
                        <a:spcBef>
                          <a:spcPts val="0"/>
                        </a:spcBef>
                        <a:spcAft>
                          <a:spcPts val="0"/>
                        </a:spcAft>
                      </a:pPr>
                      <a:r>
                        <a:rPr lang="en-US" sz="1000">
                          <a:effectLst/>
                        </a:rPr>
                        <a:t>Marissa Moyer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CRS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19"/>
                  </a:ext>
                </a:extLst>
              </a:tr>
              <a:tr h="210832">
                <a:tc>
                  <a:txBody>
                    <a:bodyPr/>
                    <a:lstStyle/>
                    <a:p>
                      <a:pPr marL="0" marR="0" algn="ctr">
                        <a:spcBef>
                          <a:spcPts val="0"/>
                        </a:spcBef>
                        <a:spcAft>
                          <a:spcPts val="0"/>
                        </a:spcAft>
                      </a:pPr>
                      <a:r>
                        <a:rPr lang="en-US" sz="1000">
                          <a:effectLst/>
                        </a:rPr>
                        <a:t>Joanne Koehler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MHA</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0"/>
                  </a:ext>
                </a:extLst>
              </a:tr>
              <a:tr h="210832">
                <a:tc>
                  <a:txBody>
                    <a:bodyPr/>
                    <a:lstStyle/>
                    <a:p>
                      <a:pPr marL="0" marR="0" algn="ctr">
                        <a:spcBef>
                          <a:spcPts val="0"/>
                        </a:spcBef>
                        <a:spcAft>
                          <a:spcPts val="0"/>
                        </a:spcAft>
                      </a:pPr>
                      <a:r>
                        <a:rPr lang="en-US" sz="1000">
                          <a:effectLst/>
                        </a:rPr>
                        <a:t>Jaci Palmer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PRISM &amp; Community Alternatives</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1"/>
                  </a:ext>
                </a:extLst>
              </a:tr>
              <a:tr h="210832">
                <a:tc>
                  <a:txBody>
                    <a:bodyPr/>
                    <a:lstStyle/>
                    <a:p>
                      <a:pPr marL="0" marR="0" algn="ctr">
                        <a:spcBef>
                          <a:spcPts val="0"/>
                        </a:spcBef>
                        <a:spcAft>
                          <a:spcPts val="0"/>
                        </a:spcAft>
                      </a:pPr>
                      <a:r>
                        <a:rPr lang="en-US" sz="1000">
                          <a:effectLst/>
                        </a:rPr>
                        <a:t>Lynn Bourchier</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CISM Butler Co.</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2"/>
                  </a:ext>
                </a:extLst>
              </a:tr>
              <a:tr h="210832">
                <a:tc>
                  <a:txBody>
                    <a:bodyPr/>
                    <a:lstStyle/>
                    <a:p>
                      <a:pPr marL="0" marR="0" algn="ctr">
                        <a:spcBef>
                          <a:spcPts val="0"/>
                        </a:spcBef>
                        <a:spcAft>
                          <a:spcPts val="0"/>
                        </a:spcAft>
                      </a:pPr>
                      <a:r>
                        <a:rPr lang="en-US" sz="1000">
                          <a:effectLst/>
                        </a:rPr>
                        <a:t>Missy Watson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PHN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3"/>
                  </a:ext>
                </a:extLst>
              </a:tr>
              <a:tr h="210832">
                <a:tc>
                  <a:txBody>
                    <a:bodyPr/>
                    <a:lstStyle/>
                    <a:p>
                      <a:pPr marL="0" marR="0" algn="ctr">
                        <a:spcBef>
                          <a:spcPts val="0"/>
                        </a:spcBef>
                        <a:spcAft>
                          <a:spcPts val="0"/>
                        </a:spcAft>
                      </a:pPr>
                      <a:r>
                        <a:rPr lang="en-US" sz="1000">
                          <a:effectLst/>
                        </a:rPr>
                        <a:t>Angela Masciantonio </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a:effectLst/>
                        </a:rPr>
                        <a:t>TPN</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4"/>
                  </a:ext>
                </a:extLst>
              </a:tr>
              <a:tr h="210832">
                <a:tc>
                  <a:txBody>
                    <a:bodyPr/>
                    <a:lstStyle/>
                    <a:p>
                      <a:pPr marL="0" marR="0" algn="ctr">
                        <a:spcBef>
                          <a:spcPts val="0"/>
                        </a:spcBef>
                        <a:spcAft>
                          <a:spcPts val="0"/>
                        </a:spcAft>
                      </a:pPr>
                      <a:r>
                        <a:rPr lang="en-US" sz="1000">
                          <a:effectLst/>
                        </a:rPr>
                        <a:t>Jodi Platz</a:t>
                      </a:r>
                      <a:endParaRPr lang="en-US" sz="100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tc>
                  <a:txBody>
                    <a:bodyPr/>
                    <a:lstStyle/>
                    <a:p>
                      <a:pPr marL="0" marR="0" algn="ctr">
                        <a:spcBef>
                          <a:spcPts val="0"/>
                        </a:spcBef>
                        <a:spcAft>
                          <a:spcPts val="0"/>
                        </a:spcAft>
                      </a:pPr>
                      <a:r>
                        <a:rPr lang="en-US" sz="1000" dirty="0">
                          <a:effectLst/>
                        </a:rPr>
                        <a:t>Community Alternatives</a:t>
                      </a:r>
                      <a:endParaRPr lang="en-US" sz="1000" dirty="0">
                        <a:effectLst/>
                        <a:latin typeface="Vijaya" panose="020B0604020202020204" pitchFamily="34" charset="0"/>
                        <a:ea typeface="Calibri" panose="020F0502020204030204" pitchFamily="34" charset="0"/>
                        <a:cs typeface="Times New Roman" panose="02020603050405020304" pitchFamily="18" charset="0"/>
                      </a:endParaRPr>
                    </a:p>
                  </a:txBody>
                  <a:tcPr marL="61072" marR="61072" marT="0" marB="0"/>
                </a:tc>
                <a:extLst>
                  <a:ext uri="{0D108BD9-81ED-4DB2-BD59-A6C34878D82A}">
                    <a16:rowId xmlns:a16="http://schemas.microsoft.com/office/drawing/2014/main" val="10025"/>
                  </a:ext>
                </a:extLst>
              </a:tr>
            </a:tbl>
          </a:graphicData>
        </a:graphic>
      </p:graphicFrame>
      <p:pic>
        <p:nvPicPr>
          <p:cNvPr id="2" name="Picture 1"/>
          <p:cNvPicPr>
            <a:picLocks noChangeAspect="1"/>
          </p:cNvPicPr>
          <p:nvPr/>
        </p:nvPicPr>
        <p:blipFill>
          <a:blip r:embed="rId4"/>
          <a:stretch>
            <a:fillRect/>
          </a:stretch>
        </p:blipFill>
        <p:spPr>
          <a:xfrm>
            <a:off x="664486" y="5815456"/>
            <a:ext cx="7779170" cy="816935"/>
          </a:xfrm>
          <a:prstGeom prst="rect">
            <a:avLst/>
          </a:prstGeom>
        </p:spPr>
      </p:pic>
      <p:pic>
        <p:nvPicPr>
          <p:cNvPr id="7" name="Picture 6"/>
          <p:cNvPicPr>
            <a:picLocks noChangeAspect="1"/>
          </p:cNvPicPr>
          <p:nvPr/>
        </p:nvPicPr>
        <p:blipFill>
          <a:blip r:embed="rId5"/>
          <a:stretch>
            <a:fillRect/>
          </a:stretch>
        </p:blipFill>
        <p:spPr>
          <a:xfrm>
            <a:off x="8869273" y="6041362"/>
            <a:ext cx="1103472" cy="542591"/>
          </a:xfrm>
          <a:prstGeom prst="rect">
            <a:avLst/>
          </a:prstGeom>
        </p:spPr>
      </p:pic>
      <p:pic>
        <p:nvPicPr>
          <p:cNvPr id="8" name="Picture 7"/>
          <p:cNvPicPr>
            <a:picLocks noChangeAspect="1"/>
          </p:cNvPicPr>
          <p:nvPr/>
        </p:nvPicPr>
        <p:blipFill>
          <a:blip r:embed="rId6"/>
          <a:stretch>
            <a:fillRect/>
          </a:stretch>
        </p:blipFill>
        <p:spPr>
          <a:xfrm>
            <a:off x="5779015" y="3978371"/>
            <a:ext cx="3968840" cy="1761897"/>
          </a:xfrm>
          <a:prstGeom prst="rect">
            <a:avLst/>
          </a:prstGeom>
        </p:spPr>
      </p:pic>
    </p:spTree>
    <p:extLst>
      <p:ext uri="{BB962C8B-B14F-4D97-AF65-F5344CB8AC3E}">
        <p14:creationId xmlns:p14="http://schemas.microsoft.com/office/powerpoint/2010/main" val="362691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smtClean="0"/>
              <a:t>PARTNER UPDATES</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21517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7670"/>
            <a:ext cx="8963055" cy="715554"/>
          </a:xfrm>
        </p:spPr>
        <p:txBody>
          <a:bodyPr>
            <a:noAutofit/>
          </a:bodyPr>
          <a:lstStyle/>
          <a:p>
            <a:r>
              <a:rPr lang="en-US" sz="3200" b="1" dirty="0" smtClean="0"/>
              <a:t>American Foundation for Suicide Prevention </a:t>
            </a:r>
            <a:endParaRPr lang="en-US" sz="3200" b="1" dirty="0"/>
          </a:p>
        </p:txBody>
      </p:sp>
      <p:sp>
        <p:nvSpPr>
          <p:cNvPr id="3" name="Content Placeholder 2"/>
          <p:cNvSpPr>
            <a:spLocks noGrp="1"/>
          </p:cNvSpPr>
          <p:nvPr>
            <p:ph idx="1"/>
          </p:nvPr>
        </p:nvSpPr>
        <p:spPr>
          <a:xfrm>
            <a:off x="677334" y="1004048"/>
            <a:ext cx="8596668" cy="5719482"/>
          </a:xfrm>
        </p:spPr>
        <p:txBody>
          <a:bodyPr>
            <a:normAutofit fontScale="92500" lnSpcReduction="10000"/>
          </a:bodyPr>
          <a:lstStyle/>
          <a:p>
            <a:r>
              <a:rPr lang="en-US" dirty="0" smtClean="0"/>
              <a:t>International Survivor of Suicide Loss Day </a:t>
            </a:r>
          </a:p>
          <a:p>
            <a:pPr lvl="1"/>
            <a:r>
              <a:rPr lang="en-US" dirty="0" smtClean="0"/>
              <a:t>Event taking place on November 21</a:t>
            </a:r>
            <a:r>
              <a:rPr lang="en-US" baseline="30000" dirty="0" smtClean="0"/>
              <a:t>st</a:t>
            </a:r>
            <a:r>
              <a:rPr lang="en-US" dirty="0" smtClean="0"/>
              <a:t>, 2020 </a:t>
            </a:r>
          </a:p>
          <a:p>
            <a:pPr lvl="1"/>
            <a:r>
              <a:rPr lang="en-US" dirty="0" smtClean="0"/>
              <a:t>In person and virtual event option  </a:t>
            </a:r>
          </a:p>
          <a:p>
            <a:r>
              <a:rPr lang="en-US" dirty="0" smtClean="0"/>
              <a:t>Also, we are partnering with the Pittsburgh Pastoral Institute called The Strengths that Keep us Going:  Sources of Resiliency on December 3rd. </a:t>
            </a:r>
          </a:p>
          <a:p>
            <a:pPr marL="457200" lvl="1" indent="0">
              <a:buNone/>
            </a:pPr>
            <a:r>
              <a:rPr lang="en-US" b="1" dirty="0" smtClean="0"/>
              <a:t>Links to register:  </a:t>
            </a:r>
          </a:p>
          <a:p>
            <a:pPr lvl="1"/>
            <a:r>
              <a:rPr lang="en-US" dirty="0" smtClean="0"/>
              <a:t>International Survivors of Suicide Loss Day:  </a:t>
            </a:r>
            <a:r>
              <a:rPr lang="en-US" dirty="0" smtClean="0">
                <a:hlinkClick r:id="rId2"/>
              </a:rPr>
              <a:t>https://isosld.afsp.org/pittsburgh-pennsylvania/</a:t>
            </a:r>
            <a:r>
              <a:rPr lang="en-US" dirty="0" smtClean="0"/>
              <a:t> </a:t>
            </a:r>
          </a:p>
          <a:p>
            <a:pPr lvl="1"/>
            <a:r>
              <a:rPr lang="en-US" dirty="0" smtClean="0"/>
              <a:t>The Strengths that Keep us Going:  Sources of Resiliency:  </a:t>
            </a:r>
            <a:r>
              <a:rPr lang="en-US" dirty="0" smtClean="0">
                <a:hlinkClick r:id="rId3"/>
              </a:rPr>
              <a:t>https://www.eventbrite.com/e/the-strengths-that-keep-us-going-sources-of-resiliency-registration-122499881443?aff=AFSP&amp;fbclid=IwAR0U5zeXKK3Jw3VNWMrz1UBWApUUOVzw7onTeQS5mD3_fuGvUuSbYSrLGR</a:t>
            </a:r>
            <a:r>
              <a:rPr lang="en-US" dirty="0" smtClean="0"/>
              <a:t> </a:t>
            </a:r>
          </a:p>
          <a:p>
            <a:pPr marL="0" indent="0">
              <a:buNone/>
            </a:pPr>
            <a:r>
              <a:rPr lang="en-US" sz="3200" b="1" dirty="0" smtClean="0">
                <a:solidFill>
                  <a:schemeClr val="accent1"/>
                </a:solidFill>
              </a:rPr>
              <a:t>VA Pittsburgh Healthcare System</a:t>
            </a:r>
          </a:p>
          <a:p>
            <a:r>
              <a:rPr lang="en-US" dirty="0" smtClean="0">
                <a:solidFill>
                  <a:schemeClr val="tx1"/>
                </a:solidFill>
              </a:rPr>
              <a:t>Suicide prevention materials available </a:t>
            </a:r>
          </a:p>
          <a:p>
            <a:r>
              <a:rPr lang="en-US" dirty="0" smtClean="0">
                <a:solidFill>
                  <a:schemeClr val="tx1"/>
                </a:solidFill>
              </a:rPr>
              <a:t>Contact Tony to request items:  </a:t>
            </a:r>
            <a:r>
              <a:rPr lang="en-US" b="1" dirty="0" smtClean="0">
                <a:solidFill>
                  <a:schemeClr val="tx1"/>
                </a:solidFill>
                <a:hlinkClick r:id="rId4"/>
              </a:rPr>
              <a:t>Ramon.Rivera5@va.gov</a:t>
            </a:r>
            <a:r>
              <a:rPr lang="en-US" b="1" dirty="0" smtClean="0">
                <a:solidFill>
                  <a:schemeClr val="tx1"/>
                </a:solidFill>
              </a:rPr>
              <a:t> </a:t>
            </a:r>
          </a:p>
          <a:p>
            <a:r>
              <a:rPr lang="en-US" b="1" dirty="0">
                <a:solidFill>
                  <a:schemeClr val="tx1"/>
                </a:solidFill>
              </a:rPr>
              <a:t>New contact as of November 8</a:t>
            </a:r>
            <a:r>
              <a:rPr lang="en-US" b="1" baseline="30000" dirty="0">
                <a:solidFill>
                  <a:schemeClr val="tx1"/>
                </a:solidFill>
              </a:rPr>
              <a:t>th</a:t>
            </a:r>
            <a:r>
              <a:rPr lang="en-US" b="1" dirty="0">
                <a:solidFill>
                  <a:schemeClr val="tx1"/>
                </a:solidFill>
              </a:rPr>
              <a:t>:  </a:t>
            </a:r>
            <a:r>
              <a:rPr lang="en-US" b="1" dirty="0">
                <a:solidFill>
                  <a:schemeClr val="tx1"/>
                </a:solidFill>
                <a:hlinkClick r:id="rId5"/>
              </a:rPr>
              <a:t>Bree.Piper@va.gov</a:t>
            </a:r>
            <a:r>
              <a:rPr lang="en-US" b="1" dirty="0">
                <a:solidFill>
                  <a:schemeClr val="tx1"/>
                </a:solidFill>
              </a:rPr>
              <a:t> </a:t>
            </a:r>
          </a:p>
          <a:p>
            <a:r>
              <a:rPr lang="en-US" b="1" dirty="0">
                <a:solidFill>
                  <a:schemeClr val="tx1"/>
                </a:solidFill>
              </a:rPr>
              <a:t>Best wishes Tony!!!  </a:t>
            </a:r>
          </a:p>
          <a:p>
            <a:endParaRPr lang="en-US" b="1" dirty="0" smtClean="0">
              <a:solidFill>
                <a:schemeClr val="tx1"/>
              </a:solidFill>
            </a:endParaRPr>
          </a:p>
          <a:p>
            <a:endParaRPr lang="en-US" b="1" dirty="0" smtClean="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spTree>
    <p:extLst>
      <p:ext uri="{BB962C8B-B14F-4D97-AF65-F5344CB8AC3E}">
        <p14:creationId xmlns:p14="http://schemas.microsoft.com/office/powerpoint/2010/main" val="54710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Geneva </a:t>
            </a:r>
            <a:r>
              <a:rPr lang="en-US" sz="4000" b="1" dirty="0" smtClean="0"/>
              <a:t>College</a:t>
            </a:r>
            <a:endParaRPr lang="en-US" sz="4000" b="1" dirty="0"/>
          </a:p>
        </p:txBody>
      </p:sp>
      <p:sp>
        <p:nvSpPr>
          <p:cNvPr id="3" name="Content Placeholder 2"/>
          <p:cNvSpPr>
            <a:spLocks noGrp="1"/>
          </p:cNvSpPr>
          <p:nvPr>
            <p:ph idx="1"/>
          </p:nvPr>
        </p:nvSpPr>
        <p:spPr>
          <a:xfrm>
            <a:off x="446314" y="1491343"/>
            <a:ext cx="8651504" cy="5159828"/>
          </a:xfrm>
        </p:spPr>
        <p:txBody>
          <a:bodyPr>
            <a:normAutofit/>
          </a:bodyPr>
          <a:lstStyle/>
          <a:p>
            <a:r>
              <a:rPr lang="en-US" sz="2100" dirty="0" smtClean="0"/>
              <a:t>Despite COVID, we are still open and doing very well!  Students </a:t>
            </a:r>
            <a:r>
              <a:rPr lang="en-US" sz="2100" dirty="0"/>
              <a:t>will be on campus until November 25</a:t>
            </a:r>
            <a:r>
              <a:rPr lang="en-US" sz="2100" baseline="30000" dirty="0"/>
              <a:t>th</a:t>
            </a:r>
            <a:r>
              <a:rPr lang="en-US" sz="2100" dirty="0"/>
              <a:t> and then everyone will be heading home to complete finals the following week.</a:t>
            </a:r>
          </a:p>
          <a:p>
            <a:r>
              <a:rPr lang="en-US" sz="2100" dirty="0"/>
              <a:t>Our Assistant Director-Hannah Broadway is offering 6 opportunities during the last week of October for staff and faculty to be trained in QPR.  We have trained so far 50 total students/faculty/staff in QPR. (from two previous trainings that have been completed this semester).</a:t>
            </a:r>
          </a:p>
          <a:p>
            <a:r>
              <a:rPr lang="en-US" sz="2100" dirty="0" smtClean="0"/>
              <a:t>Amy Solman will </a:t>
            </a:r>
            <a:r>
              <a:rPr lang="en-US" sz="2100" dirty="0"/>
              <a:t>be offering a virtual MHFA class for the entire campus on  November 14</a:t>
            </a:r>
            <a:r>
              <a:rPr lang="en-US" sz="2100" baseline="30000" dirty="0"/>
              <a:t>th</a:t>
            </a:r>
            <a:r>
              <a:rPr lang="en-US" sz="2100" dirty="0"/>
              <a:t>.  We are continuing to use our social media platforms (Instagram and Facebook) to provide education, resources and hope to campus about suicide prevention and various other mental health issues. </a:t>
            </a:r>
          </a:p>
          <a:p>
            <a:pPr marL="0" indent="0">
              <a:buNone/>
            </a:pPr>
            <a:endParaRPr lang="en-US" sz="2100" dirty="0"/>
          </a:p>
          <a:p>
            <a:pPr lvl="1"/>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7</a:t>
            </a:fld>
            <a:endParaRPr lang="en-US" dirty="0"/>
          </a:p>
        </p:txBody>
      </p:sp>
      <p:pic>
        <p:nvPicPr>
          <p:cNvPr id="5" name="Picture 4"/>
          <p:cNvPicPr>
            <a:picLocks noChangeAspect="1"/>
          </p:cNvPicPr>
          <p:nvPr/>
        </p:nvPicPr>
        <p:blipFill>
          <a:blip r:embed="rId3"/>
          <a:stretch>
            <a:fillRect/>
          </a:stretch>
        </p:blipFill>
        <p:spPr>
          <a:xfrm rot="480000">
            <a:off x="9559285" y="5460696"/>
            <a:ext cx="772505" cy="1161331"/>
          </a:xfrm>
          <a:prstGeom prst="rect">
            <a:avLst/>
          </a:prstGeom>
        </p:spPr>
      </p:pic>
    </p:spTree>
    <p:extLst>
      <p:ext uri="{BB962C8B-B14F-4D97-AF65-F5344CB8AC3E}">
        <p14:creationId xmlns:p14="http://schemas.microsoft.com/office/powerpoint/2010/main" val="74062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Mental Health Association </a:t>
            </a:r>
            <a:endParaRPr lang="en-US" b="1" dirty="0"/>
          </a:p>
        </p:txBody>
      </p:sp>
      <p:sp>
        <p:nvSpPr>
          <p:cNvPr id="3" name="Content Placeholder 2"/>
          <p:cNvSpPr>
            <a:spLocks noGrp="1"/>
          </p:cNvSpPr>
          <p:nvPr>
            <p:ph idx="1"/>
          </p:nvPr>
        </p:nvSpPr>
        <p:spPr>
          <a:xfrm>
            <a:off x="677334" y="1654629"/>
            <a:ext cx="8596668" cy="4386733"/>
          </a:xfrm>
        </p:spPr>
        <p:txBody>
          <a:bodyPr>
            <a:normAutofit fontScale="92500"/>
          </a:bodyPr>
          <a:lstStyle/>
          <a:p>
            <a:r>
              <a:rPr lang="en-US" sz="2400" dirty="0" smtClean="0"/>
              <a:t>Starting November, </a:t>
            </a:r>
            <a:r>
              <a:rPr lang="en-US" sz="2400" dirty="0"/>
              <a:t>2 we will be open 5 days a week.  </a:t>
            </a:r>
            <a:endParaRPr lang="en-US" sz="2400" dirty="0" smtClean="0"/>
          </a:p>
          <a:p>
            <a:r>
              <a:rPr lang="en-US" sz="2400" dirty="0" smtClean="0"/>
              <a:t>Still </a:t>
            </a:r>
            <a:r>
              <a:rPr lang="en-US" sz="2400" dirty="0"/>
              <a:t>with limited hours and requiring reservations, but back to Monday – Friday.  </a:t>
            </a:r>
            <a:endParaRPr lang="en-US" sz="2400" dirty="0" smtClean="0"/>
          </a:p>
          <a:p>
            <a:r>
              <a:rPr lang="en-US" sz="2400" dirty="0" smtClean="0"/>
              <a:t>We </a:t>
            </a:r>
            <a:r>
              <a:rPr lang="en-US" sz="2400" dirty="0"/>
              <a:t>are also collecting items for our Christmas baskets.  </a:t>
            </a:r>
            <a:endParaRPr lang="en-US" sz="2400" dirty="0" smtClean="0"/>
          </a:p>
          <a:p>
            <a:pPr lvl="1"/>
            <a:r>
              <a:rPr lang="en-US" sz="2400" dirty="0" smtClean="0"/>
              <a:t>While </a:t>
            </a:r>
            <a:r>
              <a:rPr lang="en-US" sz="2400" dirty="0"/>
              <a:t>we will not be doing a party this year, we will be delivering baskets and a meal to our folks.  We are collecting personal items and clothes, new is preferred.  </a:t>
            </a:r>
          </a:p>
          <a:p>
            <a:pPr marL="0" indent="0">
              <a:buNone/>
            </a:pPr>
            <a:r>
              <a:rPr lang="en-US" sz="2400" b="1" dirty="0"/>
              <a:t> </a:t>
            </a:r>
            <a:r>
              <a:rPr lang="en-US" sz="2400" b="1" dirty="0" smtClean="0">
                <a:solidFill>
                  <a:schemeClr val="accent1"/>
                </a:solidFill>
              </a:rPr>
              <a:t>Lets Talk About Mental Health </a:t>
            </a:r>
          </a:p>
          <a:p>
            <a:r>
              <a:rPr lang="en-US" sz="2400" dirty="0" smtClean="0">
                <a:solidFill>
                  <a:schemeClr val="tx1"/>
                </a:solidFill>
              </a:rPr>
              <a:t>Event Held on October 10</a:t>
            </a:r>
            <a:r>
              <a:rPr lang="en-US" sz="2400" baseline="30000" dirty="0" smtClean="0">
                <a:solidFill>
                  <a:schemeClr val="tx1"/>
                </a:solidFill>
              </a:rPr>
              <a:t>th</a:t>
            </a:r>
          </a:p>
          <a:p>
            <a:r>
              <a:rPr lang="en-US" sz="2400" dirty="0" smtClean="0">
                <a:solidFill>
                  <a:schemeClr val="tx1"/>
                </a:solidFill>
              </a:rPr>
              <a:t>Went well </a:t>
            </a:r>
          </a:p>
          <a:p>
            <a:pPr marL="457200" lvl="1" indent="0">
              <a:buNone/>
            </a:pP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8</a:t>
            </a:fld>
            <a:endParaRPr lang="en-US" dirty="0"/>
          </a:p>
        </p:txBody>
      </p:sp>
    </p:spTree>
    <p:extLst>
      <p:ext uri="{BB962C8B-B14F-4D97-AF65-F5344CB8AC3E}">
        <p14:creationId xmlns:p14="http://schemas.microsoft.com/office/powerpoint/2010/main" val="93364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Baptist</a:t>
            </a:r>
            <a:endParaRPr lang="en-US" b="1" dirty="0"/>
          </a:p>
        </p:txBody>
      </p:sp>
      <p:sp>
        <p:nvSpPr>
          <p:cNvPr id="3" name="Content Placeholder 2"/>
          <p:cNvSpPr>
            <a:spLocks noGrp="1"/>
          </p:cNvSpPr>
          <p:nvPr>
            <p:ph idx="1"/>
          </p:nvPr>
        </p:nvSpPr>
        <p:spPr>
          <a:xfrm>
            <a:off x="677334" y="1737361"/>
            <a:ext cx="8596668" cy="4304002"/>
          </a:xfrm>
        </p:spPr>
        <p:txBody>
          <a:bodyPr>
            <a:normAutofit fontScale="92500"/>
          </a:bodyPr>
          <a:lstStyle/>
          <a:p>
            <a:r>
              <a:rPr lang="en-US" sz="2200" dirty="0"/>
              <a:t>Last </a:t>
            </a:r>
            <a:r>
              <a:rPr lang="en-US" sz="2200" dirty="0" smtClean="0"/>
              <a:t>month, </a:t>
            </a:r>
            <a:r>
              <a:rPr lang="en-US" sz="2200" dirty="0"/>
              <a:t>First Baptist had a free hair cutting day.  </a:t>
            </a:r>
            <a:endParaRPr lang="en-US" sz="2200" dirty="0" smtClean="0"/>
          </a:p>
          <a:p>
            <a:pPr lvl="1"/>
            <a:r>
              <a:rPr lang="en-US" sz="2200" dirty="0" smtClean="0"/>
              <a:t>Impactful day.  </a:t>
            </a:r>
          </a:p>
          <a:p>
            <a:r>
              <a:rPr lang="en-US" sz="2200" dirty="0" smtClean="0"/>
              <a:t>Sports Clips by the mall donated their time </a:t>
            </a:r>
          </a:p>
          <a:p>
            <a:r>
              <a:rPr lang="en-US" sz="2200" dirty="0" smtClean="0"/>
              <a:t>3 additional </a:t>
            </a:r>
            <a:r>
              <a:rPr lang="en-US" sz="2200" u="sng" dirty="0" smtClean="0"/>
              <a:t>FREE</a:t>
            </a:r>
            <a:r>
              <a:rPr lang="en-US" sz="2200" dirty="0" smtClean="0"/>
              <a:t> hair </a:t>
            </a:r>
            <a:r>
              <a:rPr lang="en-US" sz="2200" dirty="0"/>
              <a:t>cutting </a:t>
            </a:r>
            <a:r>
              <a:rPr lang="en-US" sz="2200" dirty="0" smtClean="0"/>
              <a:t>days scheduled:</a:t>
            </a:r>
            <a:r>
              <a:rPr lang="en-US" sz="2200" dirty="0"/>
              <a:t>  October 26, November 23 and December 21.  </a:t>
            </a:r>
            <a:endParaRPr lang="en-US" sz="2200" dirty="0" smtClean="0"/>
          </a:p>
          <a:p>
            <a:pPr lvl="1"/>
            <a:r>
              <a:rPr lang="en-US" sz="2200" dirty="0" smtClean="0"/>
              <a:t>The </a:t>
            </a:r>
            <a:r>
              <a:rPr lang="en-US" sz="2200" dirty="0"/>
              <a:t>time is </a:t>
            </a:r>
            <a:r>
              <a:rPr lang="en-US" sz="2200" dirty="0" smtClean="0"/>
              <a:t>10-2</a:t>
            </a:r>
            <a:r>
              <a:rPr lang="en-US" sz="2200" dirty="0"/>
              <a:t>.  </a:t>
            </a:r>
            <a:endParaRPr lang="en-US" sz="2200" dirty="0" smtClean="0"/>
          </a:p>
          <a:p>
            <a:pPr lvl="1"/>
            <a:r>
              <a:rPr lang="en-US" sz="2200" dirty="0" smtClean="0"/>
              <a:t>Location:  First </a:t>
            </a:r>
            <a:r>
              <a:rPr lang="en-US" sz="2200" dirty="0"/>
              <a:t>Baptist </a:t>
            </a:r>
            <a:r>
              <a:rPr lang="en-US" sz="2200" dirty="0" smtClean="0"/>
              <a:t>Church, 301 </a:t>
            </a:r>
            <a:r>
              <a:rPr lang="en-US" sz="2200" dirty="0"/>
              <a:t>Adams St. </a:t>
            </a:r>
            <a:r>
              <a:rPr lang="en-US" sz="2200" dirty="0" smtClean="0"/>
              <a:t>Rochester, </a:t>
            </a:r>
            <a:r>
              <a:rPr lang="en-US" sz="2200" dirty="0"/>
              <a:t>Pa </a:t>
            </a:r>
            <a:r>
              <a:rPr lang="en-US" sz="2200" dirty="0" smtClean="0"/>
              <a:t>15074</a:t>
            </a:r>
          </a:p>
          <a:p>
            <a:pPr lvl="2"/>
            <a:r>
              <a:rPr lang="en-US" sz="2200" dirty="0" smtClean="0"/>
              <a:t>Enter </a:t>
            </a:r>
            <a:r>
              <a:rPr lang="en-US" sz="2200" dirty="0"/>
              <a:t>through Vermont Street entrance.</a:t>
            </a:r>
          </a:p>
          <a:p>
            <a:pPr lvl="1"/>
            <a:r>
              <a:rPr lang="en-US" sz="2200" dirty="0" smtClean="0"/>
              <a:t>COVID protocols will be observed</a:t>
            </a:r>
            <a:r>
              <a:rPr lang="en-US" sz="2200" dirty="0"/>
              <a:t>.  </a:t>
            </a:r>
            <a:endParaRPr lang="en-US" sz="2200" dirty="0" smtClean="0"/>
          </a:p>
          <a:p>
            <a:pPr lvl="1"/>
            <a:r>
              <a:rPr lang="en-US" sz="2200" dirty="0" smtClean="0"/>
              <a:t>Light </a:t>
            </a:r>
            <a:r>
              <a:rPr lang="en-US" sz="2200" dirty="0"/>
              <a:t>refreshments </a:t>
            </a:r>
            <a:r>
              <a:rPr lang="en-US" sz="2200" dirty="0" smtClean="0"/>
              <a:t>will be served </a:t>
            </a:r>
            <a:r>
              <a:rPr lang="en-US" sz="2200" dirty="0"/>
              <a:t>  </a:t>
            </a:r>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spTree>
    <p:extLst>
      <p:ext uri="{BB962C8B-B14F-4D97-AF65-F5344CB8AC3E}">
        <p14:creationId xmlns:p14="http://schemas.microsoft.com/office/powerpoint/2010/main" val="511028949"/>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3874</TotalTime>
  <Words>1440</Words>
  <Application>Microsoft Office PowerPoint</Application>
  <PresentationFormat>Widescreen</PresentationFormat>
  <Paragraphs>248</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Times New Roman</vt:lpstr>
      <vt:lpstr>Trebuchet MS</vt:lpstr>
      <vt:lpstr>Vijaya</vt:lpstr>
      <vt:lpstr>Wingdings</vt:lpstr>
      <vt:lpstr>Wingdings 3</vt:lpstr>
      <vt:lpstr>Facet</vt:lpstr>
      <vt:lpstr>Zero Suicide Team Leaders </vt:lpstr>
      <vt:lpstr>Welcome!!!!    </vt:lpstr>
      <vt:lpstr>Today’s Agenda </vt:lpstr>
      <vt:lpstr>PowerPoint Presentation</vt:lpstr>
      <vt:lpstr>PARTNER UPDATES</vt:lpstr>
      <vt:lpstr>American Foundation for Suicide Prevention </vt:lpstr>
      <vt:lpstr>Geneva College</vt:lpstr>
      <vt:lpstr>Mental Health Association </vt:lpstr>
      <vt:lpstr>First Baptist</vt:lpstr>
      <vt:lpstr>Kuddos!!!  </vt:lpstr>
      <vt:lpstr>Marketing Committee </vt:lpstr>
      <vt:lpstr>Resource Card</vt:lpstr>
      <vt:lpstr>Marketing Committee </vt:lpstr>
      <vt:lpstr>PowerPoint Presentation</vt:lpstr>
      <vt:lpstr>PowerPoint Presentation</vt:lpstr>
      <vt:lpstr>PowerPoint Presentation</vt:lpstr>
      <vt:lpstr>Future Trainings </vt:lpstr>
      <vt:lpstr>Website Update   </vt:lpstr>
      <vt:lpstr>PowerPoint Presentation</vt:lpstr>
      <vt:lpstr>PowerPoint Presentation</vt:lpstr>
      <vt:lpstr>Suicide Prevention Resource Center </vt:lpstr>
      <vt:lpstr>PowerPoint Presentation</vt:lpstr>
      <vt:lpstr>PowerPoint Presentation</vt:lpstr>
      <vt:lpstr>Check out the website:   http://www.bc-systemofcare.org/   Send updates to: SOCwebmaster@ahci.org </vt:lpstr>
      <vt:lpstr>What can we do to help?</vt:lpstr>
      <vt:lpstr>Resources </vt:lpstr>
      <vt:lpstr>PA Resources </vt:lpstr>
      <vt:lpstr>COVID Resources  </vt:lpstr>
      <vt:lpstr>Thank you!!  Thank you!!   Thank you!!     </vt:lpstr>
    </vt:vector>
  </TitlesOfParts>
  <Company>Beaver County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Palmieri, Bonnie</cp:lastModifiedBy>
  <cp:revision>207</cp:revision>
  <dcterms:created xsi:type="dcterms:W3CDTF">2020-05-08T17:48:17Z</dcterms:created>
  <dcterms:modified xsi:type="dcterms:W3CDTF">2020-10-26T16:16:31Z</dcterms:modified>
</cp:coreProperties>
</file>